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Open Sans Bold" charset="1" panose="00000000000000000000"/>
      <p:regular r:id="rId20"/>
    </p:embeddedFont>
    <p:embeddedFont>
      <p:font typeface="Open Sans Bold Bold" charset="1" panose="00000000000000000000"/>
      <p:regular r:id="rId21"/>
    </p:embeddedFont>
    <p:embeddedFont>
      <p:font typeface="Open Sans Bold Italics" charset="1" panose="00000000000000000000"/>
      <p:regular r:id="rId22"/>
    </p:embeddedFont>
    <p:embeddedFont>
      <p:font typeface="Open Sans Bold Bold Italics" charset="1" panose="000000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61" Target="slides/slide34.xml" Type="http://schemas.openxmlformats.org/officeDocument/2006/relationships/slide"/><Relationship Id="rId62" Target="slides/slide35.xml" Type="http://schemas.openxmlformats.org/officeDocument/2006/relationships/slide"/><Relationship Id="rId63" Target="slides/slide36.xml" Type="http://schemas.openxmlformats.org/officeDocument/2006/relationships/slide"/><Relationship Id="rId64" Target="slides/slide37.xml" Type="http://schemas.openxmlformats.org/officeDocument/2006/relationships/slide"/><Relationship Id="rId65" Target="slides/slide3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7.png" Type="http://schemas.openxmlformats.org/officeDocument/2006/relationships/image"/><Relationship Id="rId11" Target="../media/image98.svg" Type="http://schemas.openxmlformats.org/officeDocument/2006/relationships/image"/><Relationship Id="rId12" Target="../media/image99.png" Type="http://schemas.openxmlformats.org/officeDocument/2006/relationships/image"/><Relationship Id="rId13" Target="../media/image100.svg" Type="http://schemas.openxmlformats.org/officeDocument/2006/relationships/image"/><Relationship Id="rId14" Target="../media/image101.png" Type="http://schemas.openxmlformats.org/officeDocument/2006/relationships/image"/><Relationship Id="rId15" Target="../media/image102.svg" Type="http://schemas.openxmlformats.org/officeDocument/2006/relationships/image"/><Relationship Id="rId2" Target="../media/image91.png" Type="http://schemas.openxmlformats.org/officeDocument/2006/relationships/image"/><Relationship Id="rId3" Target="../media/image9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93.png" Type="http://schemas.openxmlformats.org/officeDocument/2006/relationships/image"/><Relationship Id="rId7" Target="../media/image94.svg" Type="http://schemas.openxmlformats.org/officeDocument/2006/relationships/image"/><Relationship Id="rId8" Target="../media/image95.png" Type="http://schemas.openxmlformats.org/officeDocument/2006/relationships/image"/><Relationship Id="rId9" Target="../media/image9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5.png" Type="http://schemas.openxmlformats.org/officeDocument/2006/relationships/image"/><Relationship Id="rId11" Target="../media/image116.svg" Type="http://schemas.openxmlformats.org/officeDocument/2006/relationships/image"/><Relationship Id="rId12" Target="../media/image117.png" Type="http://schemas.openxmlformats.org/officeDocument/2006/relationships/image"/><Relationship Id="rId13" Target="../media/image118.svg" Type="http://schemas.openxmlformats.org/officeDocument/2006/relationships/image"/><Relationship Id="rId14" Target="../media/image119.png" Type="http://schemas.openxmlformats.org/officeDocument/2006/relationships/image"/><Relationship Id="rId15" Target="../media/image120.svg" Type="http://schemas.openxmlformats.org/officeDocument/2006/relationships/image"/><Relationship Id="rId16" Target="../media/image121.png" Type="http://schemas.openxmlformats.org/officeDocument/2006/relationships/image"/><Relationship Id="rId17" Target="../media/image122.svg" Type="http://schemas.openxmlformats.org/officeDocument/2006/relationships/image"/><Relationship Id="rId18" Target="../media/image123.png" Type="http://schemas.openxmlformats.org/officeDocument/2006/relationships/image"/><Relationship Id="rId19" Target="../media/image124.sv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gif" Type="http://schemas.openxmlformats.org/officeDocument/2006/relationships/image"/><Relationship Id="rId7" Target="../media/image112.png" Type="http://schemas.openxmlformats.org/officeDocument/2006/relationships/image"/><Relationship Id="rId8" Target="../media/image113.svg" Type="http://schemas.openxmlformats.org/officeDocument/2006/relationships/image"/><Relationship Id="rId9" Target="../media/image114.gif"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 Id="rId3" Target="../media/image126.pn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 Id="rId6" Target="../media/image12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8.png" Type="http://schemas.openxmlformats.org/officeDocument/2006/relationships/image"/><Relationship Id="rId11" Target="../media/image139.svg" Type="http://schemas.openxmlformats.org/officeDocument/2006/relationships/image"/><Relationship Id="rId12" Target="../media/image140.png" Type="http://schemas.openxmlformats.org/officeDocument/2006/relationships/image"/><Relationship Id="rId13" Target="../media/image141.svg" Type="http://schemas.openxmlformats.org/officeDocument/2006/relationships/image"/><Relationship Id="rId2" Target="../media/image130.gif" Type="http://schemas.openxmlformats.org/officeDocument/2006/relationships/image"/><Relationship Id="rId3" Target="../media/image131.png" Type="http://schemas.openxmlformats.org/officeDocument/2006/relationships/image"/><Relationship Id="rId4" Target="../media/image132.png" Type="http://schemas.openxmlformats.org/officeDocument/2006/relationships/image"/><Relationship Id="rId5" Target="../media/image133.svg" Type="http://schemas.openxmlformats.org/officeDocument/2006/relationships/image"/><Relationship Id="rId6" Target="../media/image134.png" Type="http://schemas.openxmlformats.org/officeDocument/2006/relationships/image"/><Relationship Id="rId7" Target="../media/image135.svg" Type="http://schemas.openxmlformats.org/officeDocument/2006/relationships/image"/><Relationship Id="rId8" Target="../media/image136.png" Type="http://schemas.openxmlformats.org/officeDocument/2006/relationships/image"/><Relationship Id="rId9" Target="../media/image13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3.png" Type="http://schemas.openxmlformats.org/officeDocument/2006/relationships/image"/><Relationship Id="rId3" Target="../media/image144.svg" Type="http://schemas.openxmlformats.org/officeDocument/2006/relationships/image"/><Relationship Id="rId4" Target="../media/image145.png" Type="http://schemas.openxmlformats.org/officeDocument/2006/relationships/image"/><Relationship Id="rId5" Target="../media/image146.svg" Type="http://schemas.openxmlformats.org/officeDocument/2006/relationships/image"/><Relationship Id="rId6" Target="../media/image147.png" Type="http://schemas.openxmlformats.org/officeDocument/2006/relationships/image"/><Relationship Id="rId7" Target="../media/image148.svg" Type="http://schemas.openxmlformats.org/officeDocument/2006/relationships/image"/><Relationship Id="rId8" Target="../media/image149.png" Type="http://schemas.openxmlformats.org/officeDocument/2006/relationships/image"/><Relationship Id="rId9" Target="../media/image15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1.png" Type="http://schemas.openxmlformats.org/officeDocument/2006/relationships/image"/><Relationship Id="rId3" Target="../media/image152.svg" Type="http://schemas.openxmlformats.org/officeDocument/2006/relationships/image"/><Relationship Id="rId4" Target="../media/image153.png" Type="http://schemas.openxmlformats.org/officeDocument/2006/relationships/image"/><Relationship Id="rId5" Target="../media/image15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3.svg" Type="http://schemas.openxmlformats.org/officeDocument/2006/relationships/image"/><Relationship Id="rId11" Target="../media/image164.png" Type="http://schemas.openxmlformats.org/officeDocument/2006/relationships/image"/><Relationship Id="rId12" Target="../media/image165.svg" Type="http://schemas.openxmlformats.org/officeDocument/2006/relationships/image"/><Relationship Id="rId13" Target="../media/image166.png" Type="http://schemas.openxmlformats.org/officeDocument/2006/relationships/image"/><Relationship Id="rId14" Target="../media/image167.svg" Type="http://schemas.openxmlformats.org/officeDocument/2006/relationships/image"/><Relationship Id="rId15" Target="../media/image168.png" Type="http://schemas.openxmlformats.org/officeDocument/2006/relationships/image"/><Relationship Id="rId16" Target="../media/image169.svg" Type="http://schemas.openxmlformats.org/officeDocument/2006/relationships/image"/><Relationship Id="rId2" Target="../media/image155.png" Type="http://schemas.openxmlformats.org/officeDocument/2006/relationships/image"/><Relationship Id="rId3" Target="../media/image156.gif" Type="http://schemas.openxmlformats.org/officeDocument/2006/relationships/image"/><Relationship Id="rId4" Target="../media/image157.png" Type="http://schemas.openxmlformats.org/officeDocument/2006/relationships/image"/><Relationship Id="rId5" Target="../media/image158.svg" Type="http://schemas.openxmlformats.org/officeDocument/2006/relationships/image"/><Relationship Id="rId6" Target="../media/image159.gif" Type="http://schemas.openxmlformats.org/officeDocument/2006/relationships/image"/><Relationship Id="rId7" Target="../media/image160.png" Type="http://schemas.openxmlformats.org/officeDocument/2006/relationships/image"/><Relationship Id="rId8" Target="../media/image161.svg" Type="http://schemas.openxmlformats.org/officeDocument/2006/relationships/image"/><Relationship Id="rId9" Target="../media/image16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8.svg" Type="http://schemas.openxmlformats.org/officeDocument/2006/relationships/image"/><Relationship Id="rId11" Target="../media/image179.png" Type="http://schemas.openxmlformats.org/officeDocument/2006/relationships/image"/><Relationship Id="rId12" Target="../media/image180.svg" Type="http://schemas.openxmlformats.org/officeDocument/2006/relationships/image"/><Relationship Id="rId2" Target="../media/image170.png" Type="http://schemas.openxmlformats.org/officeDocument/2006/relationships/image"/><Relationship Id="rId3" Target="../media/image171.svg" Type="http://schemas.openxmlformats.org/officeDocument/2006/relationships/image"/><Relationship Id="rId4" Target="../media/image172.png" Type="http://schemas.openxmlformats.org/officeDocument/2006/relationships/image"/><Relationship Id="rId5" Target="../media/image173.png" Type="http://schemas.openxmlformats.org/officeDocument/2006/relationships/image"/><Relationship Id="rId6" Target="../media/image174.svg" Type="http://schemas.openxmlformats.org/officeDocument/2006/relationships/image"/><Relationship Id="rId7" Target="../media/image175.png" Type="http://schemas.openxmlformats.org/officeDocument/2006/relationships/image"/><Relationship Id="rId8" Target="../media/image176.svg" Type="http://schemas.openxmlformats.org/officeDocument/2006/relationships/image"/><Relationship Id="rId9" Target="../media/image17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1.png" Type="http://schemas.openxmlformats.org/officeDocument/2006/relationships/image"/><Relationship Id="rId3" Target="../media/image18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1.png" Type="http://schemas.openxmlformats.org/officeDocument/2006/relationships/image"/><Relationship Id="rId3" Target="../media/image18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0.png" Type="http://schemas.openxmlformats.org/officeDocument/2006/relationships/image"/><Relationship Id="rId2" Target="../media/image183.png" Type="http://schemas.openxmlformats.org/officeDocument/2006/relationships/image"/><Relationship Id="rId3" Target="../media/image184.svg" Type="http://schemas.openxmlformats.org/officeDocument/2006/relationships/image"/><Relationship Id="rId4" Target="../media/image185.png" Type="http://schemas.openxmlformats.org/officeDocument/2006/relationships/image"/><Relationship Id="rId5" Target="../media/image186.svg" Type="http://schemas.openxmlformats.org/officeDocument/2006/relationships/image"/><Relationship Id="rId6" Target="../media/image187.png" Type="http://schemas.openxmlformats.org/officeDocument/2006/relationships/image"/><Relationship Id="rId7" Target="../media/image126.png" Type="http://schemas.openxmlformats.org/officeDocument/2006/relationships/image"/><Relationship Id="rId8" Target="../media/image188.png" Type="http://schemas.openxmlformats.org/officeDocument/2006/relationships/image"/><Relationship Id="rId9" Target="../media/image189.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5.png" Type="http://schemas.openxmlformats.org/officeDocument/2006/relationships/image"/><Relationship Id="rId11" Target="../media/image196.svg" Type="http://schemas.openxmlformats.org/officeDocument/2006/relationships/image"/><Relationship Id="rId12" Target="../media/image85.png" Type="http://schemas.openxmlformats.org/officeDocument/2006/relationships/image"/><Relationship Id="rId13" Target="../media/image86.svg" Type="http://schemas.openxmlformats.org/officeDocument/2006/relationships/image"/><Relationship Id="rId14" Target="../media/image197.png" Type="http://schemas.openxmlformats.org/officeDocument/2006/relationships/image"/><Relationship Id="rId15" Target="../media/image198.svg" Type="http://schemas.openxmlformats.org/officeDocument/2006/relationships/image"/><Relationship Id="rId2" Target="../media/image79.png" Type="http://schemas.openxmlformats.org/officeDocument/2006/relationships/image"/><Relationship Id="rId3" Target="../media/image80.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91.png" Type="http://schemas.openxmlformats.org/officeDocument/2006/relationships/image"/><Relationship Id="rId7" Target="../media/image192.svg" Type="http://schemas.openxmlformats.org/officeDocument/2006/relationships/image"/><Relationship Id="rId8" Target="../media/image193.png" Type="http://schemas.openxmlformats.org/officeDocument/2006/relationships/image"/><Relationship Id="rId9" Target="../media/image194.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9.png" Type="http://schemas.openxmlformats.org/officeDocument/2006/relationships/image"/><Relationship Id="rId3" Target="../media/image200.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1.png" Type="http://schemas.openxmlformats.org/officeDocument/2006/relationships/image"/><Relationship Id="rId3" Target="../media/image202.svg" Type="http://schemas.openxmlformats.org/officeDocument/2006/relationships/image"/><Relationship Id="rId4" Target="../media/image20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4.png" Type="http://schemas.openxmlformats.org/officeDocument/2006/relationships/image"/><Relationship Id="rId3" Target="../media/image205.svg" Type="http://schemas.openxmlformats.org/officeDocument/2006/relationships/image"/><Relationship Id="rId4" Target="../media/image206.png" Type="http://schemas.openxmlformats.org/officeDocument/2006/relationships/image"/><Relationship Id="rId5" Target="../media/image19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3.png" Type="http://schemas.openxmlformats.org/officeDocument/2006/relationships/image"/><Relationship Id="rId11" Target="../media/image214.png" Type="http://schemas.openxmlformats.org/officeDocument/2006/relationships/image"/><Relationship Id="rId12" Target="../media/image215.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207.png" Type="http://schemas.openxmlformats.org/officeDocument/2006/relationships/image"/><Relationship Id="rId5" Target="../media/image208.svg" Type="http://schemas.openxmlformats.org/officeDocument/2006/relationships/image"/><Relationship Id="rId6" Target="../media/image209.png" Type="http://schemas.openxmlformats.org/officeDocument/2006/relationships/image"/><Relationship Id="rId7" Target="../media/image210.svg" Type="http://schemas.openxmlformats.org/officeDocument/2006/relationships/image"/><Relationship Id="rId8" Target="../media/image211.png" Type="http://schemas.openxmlformats.org/officeDocument/2006/relationships/image"/><Relationship Id="rId9" Target="../media/image212.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6.png" Type="http://schemas.openxmlformats.org/officeDocument/2006/relationships/image"/><Relationship Id="rId11" Target="../media/image107.png" Type="http://schemas.openxmlformats.org/officeDocument/2006/relationships/image"/><Relationship Id="rId12" Target="../media/image108.svg" Type="http://schemas.openxmlformats.org/officeDocument/2006/relationships/image"/><Relationship Id="rId2" Target="../media/image207.png" Type="http://schemas.openxmlformats.org/officeDocument/2006/relationships/image"/><Relationship Id="rId3" Target="../media/image208.svg" Type="http://schemas.openxmlformats.org/officeDocument/2006/relationships/image"/><Relationship Id="rId4" Target="../media/image209.png" Type="http://schemas.openxmlformats.org/officeDocument/2006/relationships/image"/><Relationship Id="rId5" Target="../media/image210.svg" Type="http://schemas.openxmlformats.org/officeDocument/2006/relationships/image"/><Relationship Id="rId6" Target="../media/image211.png" Type="http://schemas.openxmlformats.org/officeDocument/2006/relationships/image"/><Relationship Id="rId7" Target="../media/image212.svg" Type="http://schemas.openxmlformats.org/officeDocument/2006/relationships/image"/><Relationship Id="rId8" Target="../media/image213.png" Type="http://schemas.openxmlformats.org/officeDocument/2006/relationships/image"/><Relationship Id="rId9" Target="../media/image2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8.png" Type="http://schemas.openxmlformats.org/officeDocument/2006/relationships/image"/><Relationship Id="rId11" Target="../media/image219.png" Type="http://schemas.openxmlformats.org/officeDocument/2006/relationships/image"/><Relationship Id="rId12" Target="../media/image220.svg" Type="http://schemas.openxmlformats.org/officeDocument/2006/relationships/image"/><Relationship Id="rId13" Target="../media/image207.png" Type="http://schemas.openxmlformats.org/officeDocument/2006/relationships/image"/><Relationship Id="rId14" Target="../media/image208.svg" Type="http://schemas.openxmlformats.org/officeDocument/2006/relationships/image"/><Relationship Id="rId15" Target="../media/image221.png" Type="http://schemas.openxmlformats.org/officeDocument/2006/relationships/image"/><Relationship Id="rId16" Target="../media/image222.svg" Type="http://schemas.openxmlformats.org/officeDocument/2006/relationships/image"/><Relationship Id="rId2" Target="../media/image216.png" Type="http://schemas.openxmlformats.org/officeDocument/2006/relationships/image"/><Relationship Id="rId3" Target="../media/image209.png" Type="http://schemas.openxmlformats.org/officeDocument/2006/relationships/image"/><Relationship Id="rId4" Target="../media/image210.svg" Type="http://schemas.openxmlformats.org/officeDocument/2006/relationships/image"/><Relationship Id="rId5" Target="../media/image206.png" Type="http://schemas.openxmlformats.org/officeDocument/2006/relationships/image"/><Relationship Id="rId6" Target="../media/image211.png" Type="http://schemas.openxmlformats.org/officeDocument/2006/relationships/image"/><Relationship Id="rId7" Target="../media/image212.svg" Type="http://schemas.openxmlformats.org/officeDocument/2006/relationships/image"/><Relationship Id="rId8" Target="../media/image214.png" Type="http://schemas.openxmlformats.org/officeDocument/2006/relationships/image"/><Relationship Id="rId9" Target="../media/image21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1.png" Type="http://schemas.openxmlformats.org/officeDocument/2006/relationships/image"/><Relationship Id="rId3" Target="../media/image212.svg" Type="http://schemas.openxmlformats.org/officeDocument/2006/relationships/image"/><Relationship Id="rId4" Target="../media/image207.png" Type="http://schemas.openxmlformats.org/officeDocument/2006/relationships/image"/><Relationship Id="rId5" Target="../media/image208.svg" Type="http://schemas.openxmlformats.org/officeDocument/2006/relationships/image"/><Relationship Id="rId6" Target="../media/image223.png" Type="http://schemas.openxmlformats.org/officeDocument/2006/relationships/image"/><Relationship Id="rId7" Target="../media/image224.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5.png" Type="http://schemas.openxmlformats.org/officeDocument/2006/relationships/image"/><Relationship Id="rId3" Target="../media/image226.svg" Type="http://schemas.openxmlformats.org/officeDocument/2006/relationships/image"/><Relationship Id="rId4" Target="../media/image227.png" Type="http://schemas.openxmlformats.org/officeDocument/2006/relationships/image"/><Relationship Id="rId5" Target="../media/image228.svg" Type="http://schemas.openxmlformats.org/officeDocument/2006/relationships/image"/><Relationship Id="rId6" Target="../media/image229.png" Type="http://schemas.openxmlformats.org/officeDocument/2006/relationships/image"/><Relationship Id="rId7" Target="../media/image230.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9.png" Type="http://schemas.openxmlformats.org/officeDocument/2006/relationships/image"/><Relationship Id="rId11" Target="../media/image240.svg" Type="http://schemas.openxmlformats.org/officeDocument/2006/relationships/image"/><Relationship Id="rId12" Target="../media/image241.png" Type="http://schemas.openxmlformats.org/officeDocument/2006/relationships/image"/><Relationship Id="rId13" Target="../media/image242.svg" Type="http://schemas.openxmlformats.org/officeDocument/2006/relationships/image"/><Relationship Id="rId14" Target="../media/image1.png" Type="http://schemas.openxmlformats.org/officeDocument/2006/relationships/image"/><Relationship Id="rId15" Target="../media/image2.svg" Type="http://schemas.openxmlformats.org/officeDocument/2006/relationships/image"/><Relationship Id="rId16" Target="../media/image243.png" Type="http://schemas.openxmlformats.org/officeDocument/2006/relationships/image"/><Relationship Id="rId17" Target="../media/image244.svg" Type="http://schemas.openxmlformats.org/officeDocument/2006/relationships/image"/><Relationship Id="rId18" Target="../media/image245.png" Type="http://schemas.openxmlformats.org/officeDocument/2006/relationships/image"/><Relationship Id="rId19" Target="../media/image246.svg" Type="http://schemas.openxmlformats.org/officeDocument/2006/relationships/image"/><Relationship Id="rId2" Target="../media/image231.png" Type="http://schemas.openxmlformats.org/officeDocument/2006/relationships/image"/><Relationship Id="rId3" Target="../media/image232.svg" Type="http://schemas.openxmlformats.org/officeDocument/2006/relationships/image"/><Relationship Id="rId4" Target="../media/image233.png" Type="http://schemas.openxmlformats.org/officeDocument/2006/relationships/image"/><Relationship Id="rId5" Target="../media/image234.svg" Type="http://schemas.openxmlformats.org/officeDocument/2006/relationships/image"/><Relationship Id="rId6" Target="../media/image235.png" Type="http://schemas.openxmlformats.org/officeDocument/2006/relationships/image"/><Relationship Id="rId7" Target="../media/image236.svg" Type="http://schemas.openxmlformats.org/officeDocument/2006/relationships/image"/><Relationship Id="rId8" Target="../media/image237.png" Type="http://schemas.openxmlformats.org/officeDocument/2006/relationships/image"/><Relationship Id="rId9" Target="../media/image238.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7.png" Type="http://schemas.openxmlformats.org/officeDocument/2006/relationships/image"/><Relationship Id="rId3" Target="../media/image248.svg" Type="http://schemas.openxmlformats.org/officeDocument/2006/relationships/image"/><Relationship Id="rId4" Target="../media/image149.png" Type="http://schemas.openxmlformats.org/officeDocument/2006/relationships/image"/><Relationship Id="rId5" Target="../media/image150.svg" Type="http://schemas.openxmlformats.org/officeDocument/2006/relationships/image"/><Relationship Id="rId6" Target="../media/image249.png" Type="http://schemas.openxmlformats.org/officeDocument/2006/relationships/image"/><Relationship Id="rId7" Target="../media/image250.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7.svg" Type="http://schemas.openxmlformats.org/officeDocument/2006/relationships/image"/><Relationship Id="rId11" Target="../media/image258.png" Type="http://schemas.openxmlformats.org/officeDocument/2006/relationships/image"/><Relationship Id="rId12" Target="../media/image259.svg" Type="http://schemas.openxmlformats.org/officeDocument/2006/relationships/image"/><Relationship Id="rId13" Target="../media/image260.png" Type="http://schemas.openxmlformats.org/officeDocument/2006/relationships/image"/><Relationship Id="rId14" Target="../media/image261.svg" Type="http://schemas.openxmlformats.org/officeDocument/2006/relationships/image"/><Relationship Id="rId15" Target="../media/image262.png" Type="http://schemas.openxmlformats.org/officeDocument/2006/relationships/image"/><Relationship Id="rId16" Target="../media/image263.svg" Type="http://schemas.openxmlformats.org/officeDocument/2006/relationships/image"/><Relationship Id="rId17" Target="../media/image199.png" Type="http://schemas.openxmlformats.org/officeDocument/2006/relationships/image"/><Relationship Id="rId18" Target="../media/image200.svg" Type="http://schemas.openxmlformats.org/officeDocument/2006/relationships/image"/><Relationship Id="rId2" Target="../media/image39.png" Type="http://schemas.openxmlformats.org/officeDocument/2006/relationships/image"/><Relationship Id="rId3" Target="../media/image43.png" Type="http://schemas.openxmlformats.org/officeDocument/2006/relationships/image"/><Relationship Id="rId4" Target="../media/image251.png" Type="http://schemas.openxmlformats.org/officeDocument/2006/relationships/image"/><Relationship Id="rId5" Target="../media/image252.svg" Type="http://schemas.openxmlformats.org/officeDocument/2006/relationships/image"/><Relationship Id="rId6" Target="../media/image253.png" Type="http://schemas.openxmlformats.org/officeDocument/2006/relationships/image"/><Relationship Id="rId7" Target="../media/image254.png" Type="http://schemas.openxmlformats.org/officeDocument/2006/relationships/image"/><Relationship Id="rId8" Target="../media/image255.svg" Type="http://schemas.openxmlformats.org/officeDocument/2006/relationships/image"/><Relationship Id="rId9" Target="../media/image25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11" Target="../media/image63.png" Type="http://schemas.openxmlformats.org/officeDocument/2006/relationships/image"/><Relationship Id="rId12" Target="../media/image64.svg" Type="http://schemas.openxmlformats.org/officeDocument/2006/relationships/image"/><Relationship Id="rId13" Target="../media/image65.png" Type="http://schemas.openxmlformats.org/officeDocument/2006/relationships/image"/><Relationship Id="rId14" Target="../media/image66.svg" Type="http://schemas.openxmlformats.org/officeDocument/2006/relationships/image"/><Relationship Id="rId15" Target="../media/image67.gif" Type="http://schemas.openxmlformats.org/officeDocument/2006/relationships/image"/><Relationship Id="rId16" Target="../media/image38.png" Type="http://schemas.openxmlformats.org/officeDocument/2006/relationships/image"/><Relationship Id="rId17" Target="../media/image42.png" Type="http://schemas.openxmlformats.org/officeDocument/2006/relationships/image"/><Relationship Id="rId18" Target="../media/image68.png" Type="http://schemas.openxmlformats.org/officeDocument/2006/relationships/image"/><Relationship Id="rId19" Target="../media/image69.svg" Type="http://schemas.openxmlformats.org/officeDocument/2006/relationships/image"/><Relationship Id="rId2" Target="../media/image54.gif" Type="http://schemas.openxmlformats.org/officeDocument/2006/relationships/image"/><Relationship Id="rId20" Target="../media/image40.png" Type="http://schemas.openxmlformats.org/officeDocument/2006/relationships/image"/><Relationship Id="rId21" Target="../media/image41.svg" Type="http://schemas.openxmlformats.org/officeDocument/2006/relationships/image"/><Relationship Id="rId22" Target="../media/image39.png" Type="http://schemas.openxmlformats.org/officeDocument/2006/relationships/image"/><Relationship Id="rId23" Target="../media/image70.png" Type="http://schemas.openxmlformats.org/officeDocument/2006/relationships/image"/><Relationship Id="rId24" Target="../media/image71.svg" Type="http://schemas.openxmlformats.org/officeDocument/2006/relationships/image"/><Relationship Id="rId25" Target="../media/image72.gif" Type="http://schemas.openxmlformats.org/officeDocument/2006/relationships/image"/><Relationship Id="rId26" Target="../media/image73.png" Type="http://schemas.openxmlformats.org/officeDocument/2006/relationships/image"/><Relationship Id="rId27" Target="../media/image74.svg" Type="http://schemas.openxmlformats.org/officeDocument/2006/relationships/image"/><Relationship Id="rId28" Target="../media/image75.png" Type="http://schemas.openxmlformats.org/officeDocument/2006/relationships/image"/><Relationship Id="rId29" Target="../media/image76.svg" Type="http://schemas.openxmlformats.org/officeDocument/2006/relationships/image"/><Relationship Id="rId3" Target="../media/image55.gif" Type="http://schemas.openxmlformats.org/officeDocument/2006/relationships/image"/><Relationship Id="rId30" Target="../media/image77.png" Type="http://schemas.openxmlformats.org/officeDocument/2006/relationships/image"/><Relationship Id="rId31" Target="../media/image78.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gif"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6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11" Target="../media/image88.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89.png" Type="http://schemas.openxmlformats.org/officeDocument/2006/relationships/image"/><Relationship Id="rId15" Target="../media/image90.svg" Type="http://schemas.openxmlformats.org/officeDocument/2006/relationships/image"/><Relationship Id="rId2" Target="../media/image79.png" Type="http://schemas.openxmlformats.org/officeDocument/2006/relationships/image"/><Relationship Id="rId3" Target="../media/image80.sv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85.png" Type="http://schemas.openxmlformats.org/officeDocument/2006/relationships/image"/><Relationship Id="rId9" Target="../media/image8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226048" y="1516503"/>
            <a:ext cx="1687862" cy="1687862"/>
          </a:xfrm>
          <a:custGeom>
            <a:avLst/>
            <a:gdLst/>
            <a:ahLst/>
            <a:cxnLst/>
            <a:rect r="r" b="b" t="t" l="l"/>
            <a:pathLst>
              <a:path h="1687862" w="1687862">
                <a:moveTo>
                  <a:pt x="0" y="0"/>
                </a:moveTo>
                <a:lnTo>
                  <a:pt x="1687862" y="0"/>
                </a:lnTo>
                <a:lnTo>
                  <a:pt x="1687862" y="1687862"/>
                </a:lnTo>
                <a:lnTo>
                  <a:pt x="0" y="1687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73852" y="3299615"/>
            <a:ext cx="6997340" cy="721781"/>
          </a:xfrm>
          <a:prstGeom prst="rect">
            <a:avLst/>
          </a:prstGeom>
        </p:spPr>
        <p:txBody>
          <a:bodyPr anchor="t" rtlCol="false" tIns="0" lIns="0" bIns="0" rIns="0">
            <a:spAutoFit/>
          </a:bodyPr>
          <a:lstStyle/>
          <a:p>
            <a:pPr algn="ctr">
              <a:lnSpc>
                <a:spcPts val="5972"/>
              </a:lnSpc>
            </a:pPr>
            <a:r>
              <a:rPr lang="en-US" sz="4265">
                <a:solidFill>
                  <a:srgbClr val="FFFFFF"/>
                </a:solidFill>
                <a:latin typeface="Open Sans Extra Bold"/>
              </a:rPr>
              <a:t>MartianVerse (MARTIAN)</a:t>
            </a:r>
          </a:p>
        </p:txBody>
      </p:sp>
      <p:sp>
        <p:nvSpPr>
          <p:cNvPr name="TextBox 4" id="4"/>
          <p:cNvSpPr txBox="true"/>
          <p:nvPr/>
        </p:nvSpPr>
        <p:spPr>
          <a:xfrm rot="0">
            <a:off x="8968675" y="3625414"/>
            <a:ext cx="7693" cy="715763"/>
          </a:xfrm>
          <a:prstGeom prst="rect">
            <a:avLst/>
          </a:prstGeom>
        </p:spPr>
        <p:txBody>
          <a:bodyPr anchor="t" rtlCol="false" tIns="0" lIns="0" bIns="0" rIns="0">
            <a:spAutoFit/>
          </a:bodyPr>
          <a:lstStyle/>
          <a:p>
            <a:pPr algn="ctr">
              <a:lnSpc>
                <a:spcPts val="5879"/>
              </a:lnSpc>
            </a:pPr>
          </a:p>
        </p:txBody>
      </p:sp>
      <p:sp>
        <p:nvSpPr>
          <p:cNvPr name="TextBox 5" id="5"/>
          <p:cNvSpPr txBox="true"/>
          <p:nvPr/>
        </p:nvSpPr>
        <p:spPr>
          <a:xfrm rot="0">
            <a:off x="5692857" y="4154252"/>
            <a:ext cx="6551637" cy="356312"/>
          </a:xfrm>
          <a:prstGeom prst="rect">
            <a:avLst/>
          </a:prstGeom>
        </p:spPr>
        <p:txBody>
          <a:bodyPr anchor="t" rtlCol="false" tIns="0" lIns="0" bIns="0" rIns="0">
            <a:spAutoFit/>
          </a:bodyPr>
          <a:lstStyle/>
          <a:p>
            <a:pPr algn="ctr">
              <a:lnSpc>
                <a:spcPts val="2935"/>
              </a:lnSpc>
            </a:pPr>
            <a:r>
              <a:rPr lang="en-US" sz="2096">
                <a:solidFill>
                  <a:srgbClr val="00ADEF"/>
                </a:solidFill>
                <a:latin typeface="Open Sans Light"/>
              </a:rPr>
              <a:t>#</a:t>
            </a:r>
            <a:r>
              <a:rPr lang="en-US" sz="2096">
                <a:solidFill>
                  <a:srgbClr val="FFFFFF"/>
                </a:solidFill>
                <a:latin typeface="Open Sans Light"/>
              </a:rPr>
              <a:t>crypto </a:t>
            </a:r>
            <a:r>
              <a:rPr lang="en-US" sz="2096">
                <a:solidFill>
                  <a:srgbClr val="00ADEF"/>
                </a:solidFill>
                <a:latin typeface="Open Sans Light"/>
              </a:rPr>
              <a:t>#</a:t>
            </a:r>
            <a:r>
              <a:rPr lang="en-US" sz="2096">
                <a:solidFill>
                  <a:srgbClr val="FFFFFF"/>
                </a:solidFill>
                <a:latin typeface="Open Sans Light"/>
              </a:rPr>
              <a:t>MartianVerse </a:t>
            </a:r>
            <a:r>
              <a:rPr lang="en-US" sz="2096">
                <a:solidFill>
                  <a:srgbClr val="00ADEF"/>
                </a:solidFill>
                <a:latin typeface="Open Sans Light"/>
              </a:rPr>
              <a:t>#</a:t>
            </a:r>
            <a:r>
              <a:rPr lang="en-US" sz="2096">
                <a:solidFill>
                  <a:srgbClr val="FFFFFF"/>
                </a:solidFill>
                <a:latin typeface="Open Sans Light"/>
              </a:rPr>
              <a:t>DeFi </a:t>
            </a:r>
            <a:r>
              <a:rPr lang="en-US" sz="2096">
                <a:solidFill>
                  <a:srgbClr val="00ADEF"/>
                </a:solidFill>
                <a:latin typeface="Open Sans Light"/>
              </a:rPr>
              <a:t>#</a:t>
            </a:r>
            <a:r>
              <a:rPr lang="en-US" sz="2096">
                <a:solidFill>
                  <a:srgbClr val="FFFFFF"/>
                </a:solidFill>
                <a:latin typeface="Open Sans Light"/>
              </a:rPr>
              <a:t>web3 </a:t>
            </a:r>
            <a:r>
              <a:rPr lang="en-US" sz="2096">
                <a:solidFill>
                  <a:srgbClr val="00ADEF"/>
                </a:solidFill>
                <a:latin typeface="Open Sans Light"/>
              </a:rPr>
              <a:t>#</a:t>
            </a:r>
            <a:r>
              <a:rPr lang="en-US" sz="2096">
                <a:solidFill>
                  <a:srgbClr val="FFFFFF"/>
                </a:solidFill>
                <a:latin typeface="Open Sans Light"/>
              </a:rPr>
              <a:t>RewardSystems</a:t>
            </a:r>
          </a:p>
        </p:txBody>
      </p:sp>
      <p:sp>
        <p:nvSpPr>
          <p:cNvPr name="Freeform 6" id="6"/>
          <p:cNvSpPr/>
          <p:nvPr/>
        </p:nvSpPr>
        <p:spPr>
          <a:xfrm flipH="false" flipV="false" rot="0">
            <a:off x="1369860" y="7802504"/>
            <a:ext cx="15557806" cy="18092353"/>
          </a:xfrm>
          <a:custGeom>
            <a:avLst/>
            <a:gdLst/>
            <a:ahLst/>
            <a:cxnLst/>
            <a:rect r="r" b="b" t="t" l="l"/>
            <a:pathLst>
              <a:path h="18092353" w="15557806">
                <a:moveTo>
                  <a:pt x="0" y="0"/>
                </a:moveTo>
                <a:lnTo>
                  <a:pt x="15557805" y="0"/>
                </a:lnTo>
                <a:lnTo>
                  <a:pt x="15557805" y="18092353"/>
                </a:lnTo>
                <a:lnTo>
                  <a:pt x="0" y="180923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971752" y="8607441"/>
            <a:ext cx="4196453" cy="928465"/>
          </a:xfrm>
          <a:custGeom>
            <a:avLst/>
            <a:gdLst/>
            <a:ahLst/>
            <a:cxnLst/>
            <a:rect r="r" b="b" t="t" l="l"/>
            <a:pathLst>
              <a:path h="928465" w="4196453">
                <a:moveTo>
                  <a:pt x="0" y="0"/>
                </a:moveTo>
                <a:lnTo>
                  <a:pt x="4196454" y="0"/>
                </a:lnTo>
                <a:lnTo>
                  <a:pt x="4196454" y="928466"/>
                </a:lnTo>
                <a:lnTo>
                  <a:pt x="0" y="928466"/>
                </a:lnTo>
                <a:lnTo>
                  <a:pt x="0" y="0"/>
                </a:lnTo>
                <a:close/>
              </a:path>
            </a:pathLst>
          </a:custGeom>
          <a:blipFill>
            <a:blip r:embed="rId6"/>
            <a:stretch>
              <a:fillRect l="0" t="0" r="0" b="0"/>
            </a:stretch>
          </a:blipFill>
        </p:spPr>
      </p:sp>
      <p:sp>
        <p:nvSpPr>
          <p:cNvPr name="Freeform 8" id="8"/>
          <p:cNvSpPr/>
          <p:nvPr/>
        </p:nvSpPr>
        <p:spPr>
          <a:xfrm flipH="false" flipV="false" rot="0">
            <a:off x="8049854" y="5747438"/>
            <a:ext cx="2040250" cy="3324236"/>
          </a:xfrm>
          <a:custGeom>
            <a:avLst/>
            <a:gdLst/>
            <a:ahLst/>
            <a:cxnLst/>
            <a:rect r="r" b="b" t="t" l="l"/>
            <a:pathLst>
              <a:path h="3324236" w="2040250">
                <a:moveTo>
                  <a:pt x="0" y="0"/>
                </a:moveTo>
                <a:lnTo>
                  <a:pt x="2040250" y="0"/>
                </a:lnTo>
                <a:lnTo>
                  <a:pt x="2040250" y="3324236"/>
                </a:lnTo>
                <a:lnTo>
                  <a:pt x="0" y="3324236"/>
                </a:lnTo>
                <a:lnTo>
                  <a:pt x="0" y="0"/>
                </a:lnTo>
                <a:close/>
              </a:path>
            </a:pathLst>
          </a:custGeom>
          <a:blipFill>
            <a:blip r:embed="rId7"/>
            <a:stretch>
              <a:fillRect l="0" t="0" r="0" b="0"/>
            </a:stretch>
          </a:blipFill>
        </p:spPr>
      </p:sp>
      <p:sp>
        <p:nvSpPr>
          <p:cNvPr name="Freeform 9" id="9"/>
          <p:cNvSpPr/>
          <p:nvPr/>
        </p:nvSpPr>
        <p:spPr>
          <a:xfrm flipH="false" flipV="false" rot="-1108944">
            <a:off x="6289362" y="6561128"/>
            <a:ext cx="630678" cy="428861"/>
          </a:xfrm>
          <a:custGeom>
            <a:avLst/>
            <a:gdLst/>
            <a:ahLst/>
            <a:cxnLst/>
            <a:rect r="r" b="b" t="t" l="l"/>
            <a:pathLst>
              <a:path h="428861" w="630678">
                <a:moveTo>
                  <a:pt x="0" y="0"/>
                </a:moveTo>
                <a:lnTo>
                  <a:pt x="630678" y="0"/>
                </a:lnTo>
                <a:lnTo>
                  <a:pt x="630678" y="428861"/>
                </a:lnTo>
                <a:lnTo>
                  <a:pt x="0" y="428861"/>
                </a:lnTo>
                <a:lnTo>
                  <a:pt x="0" y="0"/>
                </a:lnTo>
                <a:close/>
              </a:path>
            </a:pathLst>
          </a:custGeom>
          <a:blipFill>
            <a:blip r:embed="rId8"/>
            <a:stretch>
              <a:fillRect l="0" t="0" r="0" b="0"/>
            </a:stretch>
          </a:blipFill>
        </p:spPr>
      </p:sp>
      <p:sp>
        <p:nvSpPr>
          <p:cNvPr name="Freeform 10" id="10"/>
          <p:cNvSpPr/>
          <p:nvPr/>
        </p:nvSpPr>
        <p:spPr>
          <a:xfrm flipH="false" flipV="false" rot="0">
            <a:off x="7866837" y="9894912"/>
            <a:ext cx="1138158" cy="251817"/>
          </a:xfrm>
          <a:custGeom>
            <a:avLst/>
            <a:gdLst/>
            <a:ahLst/>
            <a:cxnLst/>
            <a:rect r="r" b="b" t="t" l="l"/>
            <a:pathLst>
              <a:path h="251817" w="1138158">
                <a:moveTo>
                  <a:pt x="0" y="0"/>
                </a:moveTo>
                <a:lnTo>
                  <a:pt x="1138157" y="0"/>
                </a:lnTo>
                <a:lnTo>
                  <a:pt x="1138157" y="251817"/>
                </a:lnTo>
                <a:lnTo>
                  <a:pt x="0" y="251817"/>
                </a:lnTo>
                <a:lnTo>
                  <a:pt x="0" y="0"/>
                </a:lnTo>
                <a:close/>
              </a:path>
            </a:pathLst>
          </a:custGeom>
          <a:blipFill>
            <a:blip r:embed="rId6"/>
            <a:stretch>
              <a:fillRect l="0" t="0" r="0" b="0"/>
            </a:stretch>
          </a:blipFill>
        </p:spPr>
      </p:sp>
      <p:sp>
        <p:nvSpPr>
          <p:cNvPr name="Freeform 11" id="11"/>
          <p:cNvSpPr/>
          <p:nvPr/>
        </p:nvSpPr>
        <p:spPr>
          <a:xfrm flipH="false" flipV="false" rot="0">
            <a:off x="7916622" y="8648847"/>
            <a:ext cx="960069" cy="1400631"/>
          </a:xfrm>
          <a:custGeom>
            <a:avLst/>
            <a:gdLst/>
            <a:ahLst/>
            <a:cxnLst/>
            <a:rect r="r" b="b" t="t" l="l"/>
            <a:pathLst>
              <a:path h="1400631" w="960069">
                <a:moveTo>
                  <a:pt x="0" y="0"/>
                </a:moveTo>
                <a:lnTo>
                  <a:pt x="960069" y="0"/>
                </a:lnTo>
                <a:lnTo>
                  <a:pt x="960069" y="1400631"/>
                </a:lnTo>
                <a:lnTo>
                  <a:pt x="0" y="14006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1693869" y="8291636"/>
            <a:ext cx="777323" cy="714422"/>
            <a:chOff x="0" y="0"/>
            <a:chExt cx="1036431" cy="952562"/>
          </a:xfrm>
        </p:grpSpPr>
        <p:sp>
          <p:nvSpPr>
            <p:cNvPr name="Freeform 13" id="13"/>
            <p:cNvSpPr/>
            <p:nvPr/>
          </p:nvSpPr>
          <p:spPr>
            <a:xfrm flipH="false" flipV="false" rot="0">
              <a:off x="38330" y="731732"/>
              <a:ext cx="998100" cy="220830"/>
            </a:xfrm>
            <a:custGeom>
              <a:avLst/>
              <a:gdLst/>
              <a:ahLst/>
              <a:cxnLst/>
              <a:rect r="r" b="b" t="t" l="l"/>
              <a:pathLst>
                <a:path h="220830" w="998100">
                  <a:moveTo>
                    <a:pt x="0" y="0"/>
                  </a:moveTo>
                  <a:lnTo>
                    <a:pt x="998101" y="0"/>
                  </a:lnTo>
                  <a:lnTo>
                    <a:pt x="998101" y="220830"/>
                  </a:lnTo>
                  <a:lnTo>
                    <a:pt x="0" y="220830"/>
                  </a:lnTo>
                  <a:lnTo>
                    <a:pt x="0" y="0"/>
                  </a:lnTo>
                  <a:close/>
                </a:path>
              </a:pathLst>
            </a:custGeom>
            <a:blipFill>
              <a:blip r:embed="rId6"/>
              <a:stretch>
                <a:fillRect l="0" t="0" r="0" b="0"/>
              </a:stretch>
            </a:blipFill>
          </p:spPr>
        </p:sp>
        <p:sp>
          <p:nvSpPr>
            <p:cNvPr name="Freeform 14" id="14"/>
            <p:cNvSpPr/>
            <p:nvPr/>
          </p:nvSpPr>
          <p:spPr>
            <a:xfrm flipH="false" flipV="false" rot="0">
              <a:off x="0" y="0"/>
              <a:ext cx="998100" cy="842147"/>
            </a:xfrm>
            <a:custGeom>
              <a:avLst/>
              <a:gdLst/>
              <a:ahLst/>
              <a:cxnLst/>
              <a:rect r="r" b="b" t="t" l="l"/>
              <a:pathLst>
                <a:path h="842147" w="998100">
                  <a:moveTo>
                    <a:pt x="0" y="0"/>
                  </a:moveTo>
                  <a:lnTo>
                    <a:pt x="998100" y="0"/>
                  </a:lnTo>
                  <a:lnTo>
                    <a:pt x="998100" y="842147"/>
                  </a:lnTo>
                  <a:lnTo>
                    <a:pt x="0" y="8421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5" id="15"/>
          <p:cNvGrpSpPr/>
          <p:nvPr/>
        </p:nvGrpSpPr>
        <p:grpSpPr>
          <a:xfrm rot="0">
            <a:off x="9148762" y="6950147"/>
            <a:ext cx="2854741" cy="2841483"/>
            <a:chOff x="0" y="0"/>
            <a:chExt cx="3806321" cy="3788643"/>
          </a:xfrm>
        </p:grpSpPr>
        <p:sp>
          <p:nvSpPr>
            <p:cNvPr name="Freeform 16" id="16"/>
            <p:cNvSpPr/>
            <p:nvPr/>
          </p:nvSpPr>
          <p:spPr>
            <a:xfrm flipH="false" flipV="false" rot="0">
              <a:off x="0" y="3218509"/>
              <a:ext cx="3806321" cy="570134"/>
            </a:xfrm>
            <a:custGeom>
              <a:avLst/>
              <a:gdLst/>
              <a:ahLst/>
              <a:cxnLst/>
              <a:rect r="r" b="b" t="t" l="l"/>
              <a:pathLst>
                <a:path h="570134" w="3806321">
                  <a:moveTo>
                    <a:pt x="0" y="0"/>
                  </a:moveTo>
                  <a:lnTo>
                    <a:pt x="3806321" y="0"/>
                  </a:lnTo>
                  <a:lnTo>
                    <a:pt x="3806321" y="570134"/>
                  </a:lnTo>
                  <a:lnTo>
                    <a:pt x="0" y="570134"/>
                  </a:lnTo>
                  <a:lnTo>
                    <a:pt x="0" y="0"/>
                  </a:lnTo>
                  <a:close/>
                </a:path>
              </a:pathLst>
            </a:custGeom>
            <a:blipFill>
              <a:blip r:embed="rId6"/>
              <a:stretch>
                <a:fillRect l="0" t="-23855" r="0" b="-23855"/>
              </a:stretch>
            </a:blipFill>
          </p:spPr>
        </p:sp>
        <p:sp>
          <p:nvSpPr>
            <p:cNvPr name="Freeform 17" id="17"/>
            <p:cNvSpPr/>
            <p:nvPr/>
          </p:nvSpPr>
          <p:spPr>
            <a:xfrm flipH="false" flipV="false" rot="0">
              <a:off x="813370" y="0"/>
              <a:ext cx="2075869" cy="3503576"/>
            </a:xfrm>
            <a:custGeom>
              <a:avLst/>
              <a:gdLst/>
              <a:ahLst/>
              <a:cxnLst/>
              <a:rect r="r" b="b" t="t" l="l"/>
              <a:pathLst>
                <a:path h="3503576" w="2075869">
                  <a:moveTo>
                    <a:pt x="0" y="0"/>
                  </a:moveTo>
                  <a:lnTo>
                    <a:pt x="2075869" y="0"/>
                  </a:lnTo>
                  <a:lnTo>
                    <a:pt x="2075869" y="3503576"/>
                  </a:lnTo>
                  <a:lnTo>
                    <a:pt x="0" y="350357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8" id="18"/>
          <p:cNvGrpSpPr/>
          <p:nvPr/>
        </p:nvGrpSpPr>
        <p:grpSpPr>
          <a:xfrm rot="0">
            <a:off x="5787605" y="7607064"/>
            <a:ext cx="1840579" cy="1785147"/>
            <a:chOff x="0" y="0"/>
            <a:chExt cx="2454106" cy="2380195"/>
          </a:xfrm>
        </p:grpSpPr>
        <p:sp>
          <p:nvSpPr>
            <p:cNvPr name="Freeform 19" id="19"/>
            <p:cNvSpPr/>
            <p:nvPr/>
          </p:nvSpPr>
          <p:spPr>
            <a:xfrm flipH="false" flipV="false" rot="0">
              <a:off x="0" y="1837224"/>
              <a:ext cx="2454106" cy="542971"/>
            </a:xfrm>
            <a:custGeom>
              <a:avLst/>
              <a:gdLst/>
              <a:ahLst/>
              <a:cxnLst/>
              <a:rect r="r" b="b" t="t" l="l"/>
              <a:pathLst>
                <a:path h="542971" w="2454106">
                  <a:moveTo>
                    <a:pt x="0" y="0"/>
                  </a:moveTo>
                  <a:lnTo>
                    <a:pt x="2454106" y="0"/>
                  </a:lnTo>
                  <a:lnTo>
                    <a:pt x="2454106" y="542971"/>
                  </a:lnTo>
                  <a:lnTo>
                    <a:pt x="0" y="542971"/>
                  </a:lnTo>
                  <a:lnTo>
                    <a:pt x="0" y="0"/>
                  </a:lnTo>
                  <a:close/>
                </a:path>
              </a:pathLst>
            </a:custGeom>
            <a:blipFill>
              <a:blip r:embed="rId6"/>
              <a:stretch>
                <a:fillRect l="0" t="0" r="0" b="0"/>
              </a:stretch>
            </a:blipFill>
          </p:spPr>
        </p:sp>
        <p:sp>
          <p:nvSpPr>
            <p:cNvPr name="Freeform 20" id="20"/>
            <p:cNvSpPr/>
            <p:nvPr/>
          </p:nvSpPr>
          <p:spPr>
            <a:xfrm flipH="false" flipV="false" rot="0">
              <a:off x="189771" y="0"/>
              <a:ext cx="2004252" cy="2081439"/>
            </a:xfrm>
            <a:custGeom>
              <a:avLst/>
              <a:gdLst/>
              <a:ahLst/>
              <a:cxnLst/>
              <a:rect r="r" b="b" t="t" l="l"/>
              <a:pathLst>
                <a:path h="2081439" w="2004252">
                  <a:moveTo>
                    <a:pt x="0" y="0"/>
                  </a:moveTo>
                  <a:lnTo>
                    <a:pt x="2004252" y="0"/>
                  </a:lnTo>
                  <a:lnTo>
                    <a:pt x="2004252" y="2081439"/>
                  </a:lnTo>
                  <a:lnTo>
                    <a:pt x="0" y="2081439"/>
                  </a:lnTo>
                  <a:lnTo>
                    <a:pt x="0" y="0"/>
                  </a:lnTo>
                  <a:close/>
                </a:path>
              </a:pathLst>
            </a:custGeom>
            <a:blipFill>
              <a:blip r:embed="rId15"/>
              <a:stretch>
                <a:fillRect l="0" t="0" r="0" b="0"/>
              </a:stretch>
            </a:blipFill>
          </p:spPr>
        </p:sp>
      </p:grpSp>
      <p:sp>
        <p:nvSpPr>
          <p:cNvPr name="Freeform 21" id="21"/>
          <p:cNvSpPr/>
          <p:nvPr/>
        </p:nvSpPr>
        <p:spPr>
          <a:xfrm flipH="true" flipV="false" rot="1908643">
            <a:off x="10854901" y="6404168"/>
            <a:ext cx="1344843" cy="703801"/>
          </a:xfrm>
          <a:custGeom>
            <a:avLst/>
            <a:gdLst/>
            <a:ahLst/>
            <a:cxnLst/>
            <a:rect r="r" b="b" t="t" l="l"/>
            <a:pathLst>
              <a:path h="703801" w="1344843">
                <a:moveTo>
                  <a:pt x="1344844" y="0"/>
                </a:moveTo>
                <a:lnTo>
                  <a:pt x="0" y="0"/>
                </a:lnTo>
                <a:lnTo>
                  <a:pt x="0" y="703802"/>
                </a:lnTo>
                <a:lnTo>
                  <a:pt x="1344844" y="703802"/>
                </a:lnTo>
                <a:lnTo>
                  <a:pt x="1344844" y="0"/>
                </a:lnTo>
                <a:close/>
              </a:path>
            </a:pathLst>
          </a:custGeom>
          <a:blipFill>
            <a:blip r:embed="rId1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351923" y="3261772"/>
            <a:ext cx="3245975" cy="3650892"/>
          </a:xfrm>
          <a:custGeom>
            <a:avLst/>
            <a:gdLst/>
            <a:ahLst/>
            <a:cxnLst/>
            <a:rect r="r" b="b" t="t" l="l"/>
            <a:pathLst>
              <a:path h="3650892" w="3245975">
                <a:moveTo>
                  <a:pt x="0" y="0"/>
                </a:moveTo>
                <a:lnTo>
                  <a:pt x="3245976" y="0"/>
                </a:lnTo>
                <a:lnTo>
                  <a:pt x="3245976"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93274" y="3261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0573" y="2499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31452" y="2499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571612" y="4024328"/>
            <a:ext cx="601779" cy="601779"/>
          </a:xfrm>
          <a:custGeom>
            <a:avLst/>
            <a:gdLst/>
            <a:ahLst/>
            <a:cxnLst/>
            <a:rect r="r" b="b" t="t" l="l"/>
            <a:pathLst>
              <a:path h="601779" w="601779">
                <a:moveTo>
                  <a:pt x="0" y="0"/>
                </a:moveTo>
                <a:lnTo>
                  <a:pt x="601779" y="0"/>
                </a:lnTo>
                <a:lnTo>
                  <a:pt x="601779" y="601780"/>
                </a:lnTo>
                <a:lnTo>
                  <a:pt x="0" y="60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912224" y="4786328"/>
            <a:ext cx="601779" cy="601779"/>
          </a:xfrm>
          <a:custGeom>
            <a:avLst/>
            <a:gdLst/>
            <a:ahLst/>
            <a:cxnLst/>
            <a:rect r="r" b="b" t="t" l="l"/>
            <a:pathLst>
              <a:path h="601779" w="601779">
                <a:moveTo>
                  <a:pt x="0" y="0"/>
                </a:moveTo>
                <a:lnTo>
                  <a:pt x="601779" y="0"/>
                </a:lnTo>
                <a:lnTo>
                  <a:pt x="601779" y="601780"/>
                </a:lnTo>
                <a:lnTo>
                  <a:pt x="0" y="60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253574" y="4024328"/>
            <a:ext cx="601779" cy="601779"/>
          </a:xfrm>
          <a:custGeom>
            <a:avLst/>
            <a:gdLst/>
            <a:ahLst/>
            <a:cxnLst/>
            <a:rect r="r" b="b" t="t" l="l"/>
            <a:pathLst>
              <a:path h="601779" w="601779">
                <a:moveTo>
                  <a:pt x="0" y="0"/>
                </a:moveTo>
                <a:lnTo>
                  <a:pt x="601779" y="0"/>
                </a:lnTo>
                <a:lnTo>
                  <a:pt x="601779" y="601780"/>
                </a:lnTo>
                <a:lnTo>
                  <a:pt x="0" y="60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28568"/>
            <a:ext cx="18288000" cy="4714959"/>
          </a:xfrm>
          <a:custGeom>
            <a:avLst/>
            <a:gdLst/>
            <a:ahLst/>
            <a:cxnLst/>
            <a:rect r="r" b="b" t="t" l="l"/>
            <a:pathLst>
              <a:path h="4714959" w="18288000">
                <a:moveTo>
                  <a:pt x="0" y="0"/>
                </a:moveTo>
                <a:lnTo>
                  <a:pt x="18288000" y="0"/>
                </a:lnTo>
                <a:lnTo>
                  <a:pt x="18288000" y="4714959"/>
                </a:lnTo>
                <a:lnTo>
                  <a:pt x="0" y="47149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045534" y="3010095"/>
            <a:ext cx="1240203" cy="1270227"/>
          </a:xfrm>
          <a:custGeom>
            <a:avLst/>
            <a:gdLst/>
            <a:ahLst/>
            <a:cxnLst/>
            <a:rect r="r" b="b" t="t" l="l"/>
            <a:pathLst>
              <a:path h="1270227" w="1240203">
                <a:moveTo>
                  <a:pt x="0" y="0"/>
                </a:moveTo>
                <a:lnTo>
                  <a:pt x="1240203" y="0"/>
                </a:lnTo>
                <a:lnTo>
                  <a:pt x="1240203" y="1270226"/>
                </a:lnTo>
                <a:lnTo>
                  <a:pt x="0" y="12702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6348758" y="4024328"/>
            <a:ext cx="1252306" cy="956307"/>
          </a:xfrm>
          <a:custGeom>
            <a:avLst/>
            <a:gdLst/>
            <a:ahLst/>
            <a:cxnLst/>
            <a:rect r="r" b="b" t="t" l="l"/>
            <a:pathLst>
              <a:path h="956307" w="1252306">
                <a:moveTo>
                  <a:pt x="0" y="0"/>
                </a:moveTo>
                <a:lnTo>
                  <a:pt x="1252306" y="0"/>
                </a:lnTo>
                <a:lnTo>
                  <a:pt x="1252306" y="956307"/>
                </a:lnTo>
                <a:lnTo>
                  <a:pt x="0" y="9563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0695122" y="3663114"/>
            <a:ext cx="1242279" cy="1363779"/>
          </a:xfrm>
          <a:custGeom>
            <a:avLst/>
            <a:gdLst/>
            <a:ahLst/>
            <a:cxnLst/>
            <a:rect r="r" b="b" t="t" l="l"/>
            <a:pathLst>
              <a:path h="1363779" w="1242279">
                <a:moveTo>
                  <a:pt x="0" y="0"/>
                </a:moveTo>
                <a:lnTo>
                  <a:pt x="1242279" y="0"/>
                </a:lnTo>
                <a:lnTo>
                  <a:pt x="1242279" y="1363779"/>
                </a:lnTo>
                <a:lnTo>
                  <a:pt x="0" y="13637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5145164" y="3153839"/>
            <a:ext cx="1018549" cy="1018549"/>
          </a:xfrm>
          <a:custGeom>
            <a:avLst/>
            <a:gdLst/>
            <a:ahLst/>
            <a:cxnLst/>
            <a:rect r="r" b="b" t="t" l="l"/>
            <a:pathLst>
              <a:path h="1018549" w="1018549">
                <a:moveTo>
                  <a:pt x="0" y="0"/>
                </a:moveTo>
                <a:lnTo>
                  <a:pt x="1018550" y="0"/>
                </a:lnTo>
                <a:lnTo>
                  <a:pt x="1018550" y="1018550"/>
                </a:lnTo>
                <a:lnTo>
                  <a:pt x="0" y="10185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5543681" y="1246993"/>
            <a:ext cx="7338864" cy="87206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Usecase of Blockhain !</a:t>
            </a:r>
          </a:p>
        </p:txBody>
      </p:sp>
      <p:sp>
        <p:nvSpPr>
          <p:cNvPr name="TextBox 15" id="15"/>
          <p:cNvSpPr txBox="true"/>
          <p:nvPr/>
        </p:nvSpPr>
        <p:spPr>
          <a:xfrm rot="0">
            <a:off x="1098622" y="4391893"/>
            <a:ext cx="3069878" cy="133667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Bold"/>
              </a:rPr>
              <a:t>Decentralized</a:t>
            </a:r>
          </a:p>
          <a:p>
            <a:pPr algn="ctr">
              <a:lnSpc>
                <a:spcPts val="3500"/>
              </a:lnSpc>
            </a:pPr>
            <a:r>
              <a:rPr lang="en-US" sz="3500">
                <a:solidFill>
                  <a:srgbClr val="FFFFFF"/>
                </a:solidFill>
                <a:latin typeface="Open Sans Bold"/>
              </a:rPr>
              <a:t>Finance</a:t>
            </a:r>
          </a:p>
          <a:p>
            <a:pPr algn="ctr">
              <a:lnSpc>
                <a:spcPts val="3500"/>
              </a:lnSpc>
            </a:pPr>
            <a:r>
              <a:rPr lang="en-US" sz="3500">
                <a:solidFill>
                  <a:srgbClr val="FFFFFF"/>
                </a:solidFill>
                <a:latin typeface="Open Sans Bold"/>
              </a:rPr>
              <a:t>Banking</a:t>
            </a:r>
          </a:p>
        </p:txBody>
      </p:sp>
      <p:sp>
        <p:nvSpPr>
          <p:cNvPr name="TextBox 16" id="16"/>
          <p:cNvSpPr txBox="true"/>
          <p:nvPr/>
        </p:nvSpPr>
        <p:spPr>
          <a:xfrm rot="0">
            <a:off x="6122126" y="5153893"/>
            <a:ext cx="1705570" cy="133667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Bold"/>
              </a:rPr>
              <a:t>Virtual</a:t>
            </a:r>
          </a:p>
          <a:p>
            <a:pPr algn="ctr">
              <a:lnSpc>
                <a:spcPts val="3500"/>
              </a:lnSpc>
            </a:pPr>
            <a:r>
              <a:rPr lang="en-US" sz="3500">
                <a:solidFill>
                  <a:srgbClr val="FFFFFF"/>
                </a:solidFill>
                <a:latin typeface="Open Sans Bold"/>
              </a:rPr>
              <a:t>Reality</a:t>
            </a:r>
          </a:p>
          <a:p>
            <a:pPr algn="ctr">
              <a:lnSpc>
                <a:spcPts val="3500"/>
              </a:lnSpc>
            </a:pPr>
            <a:r>
              <a:rPr lang="en-US" sz="3500">
                <a:solidFill>
                  <a:srgbClr val="FFFFFF"/>
                </a:solidFill>
                <a:latin typeface="Open Sans Bold"/>
              </a:rPr>
              <a:t>Gaming</a:t>
            </a:r>
          </a:p>
        </p:txBody>
      </p:sp>
      <p:sp>
        <p:nvSpPr>
          <p:cNvPr name="TextBox 17" id="17"/>
          <p:cNvSpPr txBox="true"/>
          <p:nvPr/>
        </p:nvSpPr>
        <p:spPr>
          <a:xfrm rot="0">
            <a:off x="9929814" y="5153893"/>
            <a:ext cx="2770584" cy="133667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Bold"/>
              </a:rPr>
              <a:t>Social Media</a:t>
            </a:r>
          </a:p>
          <a:p>
            <a:pPr algn="ctr">
              <a:lnSpc>
                <a:spcPts val="3500"/>
              </a:lnSpc>
            </a:pPr>
            <a:r>
              <a:rPr lang="en-US" sz="3500">
                <a:solidFill>
                  <a:srgbClr val="FFFFFF"/>
                </a:solidFill>
                <a:latin typeface="Open Sans Bold"/>
              </a:rPr>
              <a:t>Database</a:t>
            </a:r>
          </a:p>
          <a:p>
            <a:pPr algn="ctr">
              <a:lnSpc>
                <a:spcPts val="3500"/>
              </a:lnSpc>
            </a:pPr>
            <a:r>
              <a:rPr lang="en-US" sz="3500">
                <a:solidFill>
                  <a:srgbClr val="FFFFFF"/>
                </a:solidFill>
                <a:latin typeface="Open Sans Bold"/>
              </a:rPr>
              <a:t>Privacy</a:t>
            </a:r>
          </a:p>
        </p:txBody>
      </p:sp>
      <p:sp>
        <p:nvSpPr>
          <p:cNvPr name="TextBox 18" id="18"/>
          <p:cNvSpPr txBox="true"/>
          <p:nvPr/>
        </p:nvSpPr>
        <p:spPr>
          <a:xfrm rot="0">
            <a:off x="14545705" y="4391893"/>
            <a:ext cx="2215158" cy="133667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Bold"/>
              </a:rPr>
              <a:t>Education</a:t>
            </a:r>
          </a:p>
          <a:p>
            <a:pPr algn="ctr">
              <a:lnSpc>
                <a:spcPts val="3500"/>
              </a:lnSpc>
            </a:pPr>
            <a:r>
              <a:rPr lang="en-US" sz="3500">
                <a:solidFill>
                  <a:srgbClr val="FFFFFF"/>
                </a:solidFill>
                <a:latin typeface="Open Sans Bold"/>
              </a:rPr>
              <a:t>Voting</a:t>
            </a:r>
          </a:p>
          <a:p>
            <a:pPr algn="ctr">
              <a:lnSpc>
                <a:spcPts val="3500"/>
              </a:lnSpc>
            </a:pPr>
            <a:r>
              <a:rPr lang="en-US" sz="3500">
                <a:solidFill>
                  <a:srgbClr val="FFFFFF"/>
                </a:solidFill>
                <a:latin typeface="Open Sans Bold"/>
              </a:rPr>
              <a:t>AI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646090" y="2302287"/>
            <a:ext cx="7766668" cy="5682427"/>
          </a:xfrm>
          <a:custGeom>
            <a:avLst/>
            <a:gdLst/>
            <a:ahLst/>
            <a:cxnLst/>
            <a:rect r="r" b="b" t="t" l="l"/>
            <a:pathLst>
              <a:path h="5682427" w="7766668">
                <a:moveTo>
                  <a:pt x="0" y="0"/>
                </a:moveTo>
                <a:lnTo>
                  <a:pt x="7766667" y="0"/>
                </a:lnTo>
                <a:lnTo>
                  <a:pt x="7766667" y="5682426"/>
                </a:lnTo>
                <a:lnTo>
                  <a:pt x="0" y="5682426"/>
                </a:lnTo>
                <a:lnTo>
                  <a:pt x="0" y="0"/>
                </a:lnTo>
                <a:close/>
              </a:path>
            </a:pathLst>
          </a:custGeom>
          <a:blipFill>
            <a:blip r:embed="rId2">
              <a:extLst>
                <a:ext uri="{96DAC541-7B7A-43D3-8B79-37D633B846F1}">
                  <asvg:svgBlip xmlns:asvg="http://schemas.microsoft.com/office/drawing/2016/SVG/main" r:embed="rId3"/>
                </a:ext>
              </a:extLst>
            </a:blip>
            <a:stretch>
              <a:fillRect l="-183783" t="0" r="0" b="0"/>
            </a:stretch>
          </a:blipFill>
        </p:spPr>
      </p:sp>
      <p:sp>
        <p:nvSpPr>
          <p:cNvPr name="TextBox 3" id="3"/>
          <p:cNvSpPr txBox="true"/>
          <p:nvPr/>
        </p:nvSpPr>
        <p:spPr>
          <a:xfrm rot="0">
            <a:off x="1028700" y="3486150"/>
            <a:ext cx="8200281" cy="3486150"/>
          </a:xfrm>
          <a:prstGeom prst="rect">
            <a:avLst/>
          </a:prstGeom>
        </p:spPr>
        <p:txBody>
          <a:bodyPr anchor="t" rtlCol="false" tIns="0" lIns="0" bIns="0" rIns="0">
            <a:spAutoFit/>
          </a:bodyPr>
          <a:lstStyle/>
          <a:p>
            <a:pPr>
              <a:lnSpc>
                <a:spcPts val="9000"/>
              </a:lnSpc>
            </a:pPr>
            <a:r>
              <a:rPr lang="en-US" sz="9000">
                <a:solidFill>
                  <a:srgbClr val="737373"/>
                </a:solidFill>
                <a:latin typeface="Open Sans Extra Bold"/>
              </a:rPr>
              <a:t>What is </a:t>
            </a:r>
          </a:p>
          <a:p>
            <a:pPr>
              <a:lnSpc>
                <a:spcPts val="9000"/>
              </a:lnSpc>
            </a:pPr>
            <a:r>
              <a:rPr lang="en-US" sz="9000">
                <a:solidFill>
                  <a:srgbClr val="FF0080"/>
                </a:solidFill>
                <a:latin typeface="Open Sans Extra Bold"/>
              </a:rPr>
              <a:t>Decentralised</a:t>
            </a:r>
          </a:p>
          <a:p>
            <a:pPr>
              <a:lnSpc>
                <a:spcPts val="9000"/>
              </a:lnSpc>
            </a:pPr>
            <a:r>
              <a:rPr lang="en-US" sz="9000">
                <a:solidFill>
                  <a:srgbClr val="FF0080"/>
                </a:solidFill>
                <a:latin typeface="Open Sans Extra Bold"/>
              </a:rPr>
              <a:t>Finance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054252" y="5909615"/>
            <a:ext cx="5847201" cy="4377385"/>
          </a:xfrm>
          <a:custGeom>
            <a:avLst/>
            <a:gdLst/>
            <a:ahLst/>
            <a:cxnLst/>
            <a:rect r="r" b="b" t="t" l="l"/>
            <a:pathLst>
              <a:path h="4377385" w="5847201">
                <a:moveTo>
                  <a:pt x="0" y="0"/>
                </a:moveTo>
                <a:lnTo>
                  <a:pt x="5847201" y="0"/>
                </a:lnTo>
                <a:lnTo>
                  <a:pt x="5847201" y="4377385"/>
                </a:lnTo>
                <a:lnTo>
                  <a:pt x="0" y="4377385"/>
                </a:lnTo>
                <a:lnTo>
                  <a:pt x="0" y="0"/>
                </a:lnTo>
                <a:close/>
              </a:path>
            </a:pathLst>
          </a:custGeom>
          <a:blipFill>
            <a:blip r:embed="rId2">
              <a:extLst>
                <a:ext uri="{96DAC541-7B7A-43D3-8B79-37D633B846F1}">
                  <asvg:svgBlip xmlns:asvg="http://schemas.microsoft.com/office/drawing/2016/SVG/main" r:embed="rId3"/>
                </a:ext>
              </a:extLst>
            </a:blip>
            <a:stretch>
              <a:fillRect l="-212765" t="-7711" r="0" b="0"/>
            </a:stretch>
          </a:blipFill>
        </p:spPr>
      </p:sp>
      <p:sp>
        <p:nvSpPr>
          <p:cNvPr name="TextBox 3" id="3"/>
          <p:cNvSpPr txBox="true"/>
          <p:nvPr/>
        </p:nvSpPr>
        <p:spPr>
          <a:xfrm rot="0">
            <a:off x="3991942" y="832683"/>
            <a:ext cx="10304115" cy="87206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What is Decentralised Finance?</a:t>
            </a:r>
          </a:p>
        </p:txBody>
      </p:sp>
      <p:sp>
        <p:nvSpPr>
          <p:cNvPr name="TextBox 4" id="4"/>
          <p:cNvSpPr txBox="true"/>
          <p:nvPr/>
        </p:nvSpPr>
        <p:spPr>
          <a:xfrm rot="0">
            <a:off x="1545298" y="2637685"/>
            <a:ext cx="14432555" cy="2454275"/>
          </a:xfrm>
          <a:prstGeom prst="rect">
            <a:avLst/>
          </a:prstGeom>
        </p:spPr>
        <p:txBody>
          <a:bodyPr anchor="t" rtlCol="false" tIns="0" lIns="0" bIns="0" rIns="0">
            <a:spAutoFit/>
          </a:bodyPr>
          <a:lstStyle/>
          <a:p>
            <a:pPr algn="ctr">
              <a:lnSpc>
                <a:spcPts val="4900"/>
              </a:lnSpc>
            </a:pPr>
            <a:r>
              <a:rPr lang="en-US" sz="3500">
                <a:solidFill>
                  <a:srgbClr val="FFFFFF"/>
                </a:solidFill>
                <a:latin typeface="Open Sans"/>
              </a:rPr>
              <a:t>Decentralised finance (DeFi) is an emerging financial technology based on secure distributed ledgers similar to those used by cryptocurrencies. The system removes the control banks and institutions have on money, financial products, and financial services.</a:t>
            </a:r>
          </a:p>
        </p:txBody>
      </p:sp>
      <p:sp>
        <p:nvSpPr>
          <p:cNvPr name="TextBox 5" id="5"/>
          <p:cNvSpPr txBox="true"/>
          <p:nvPr/>
        </p:nvSpPr>
        <p:spPr>
          <a:xfrm rot="0">
            <a:off x="4724760" y="6156283"/>
            <a:ext cx="8838480" cy="910570"/>
          </a:xfrm>
          <a:prstGeom prst="rect">
            <a:avLst/>
          </a:prstGeom>
        </p:spPr>
        <p:txBody>
          <a:bodyPr anchor="t" rtlCol="false" tIns="0" lIns="0" bIns="0" rIns="0">
            <a:spAutoFit/>
          </a:bodyPr>
          <a:lstStyle/>
          <a:p>
            <a:pPr algn="ctr">
              <a:lnSpc>
                <a:spcPts val="3599"/>
              </a:lnSpc>
            </a:pPr>
            <a:r>
              <a:rPr lang="en-US" sz="3599">
                <a:solidFill>
                  <a:srgbClr val="5271FF"/>
                </a:solidFill>
                <a:latin typeface="Open Sans Bold Italics"/>
              </a:rPr>
              <a:t>You don't need banks or any other institution to do transactions with DeFi.</a:t>
            </a:r>
          </a:p>
        </p:txBody>
      </p:sp>
      <p:sp>
        <p:nvSpPr>
          <p:cNvPr name="Freeform 6" id="6"/>
          <p:cNvSpPr/>
          <p:nvPr/>
        </p:nvSpPr>
        <p:spPr>
          <a:xfrm flipH="false" flipV="false" rot="0">
            <a:off x="-457898" y="6080083"/>
            <a:ext cx="5983998" cy="4432104"/>
          </a:xfrm>
          <a:custGeom>
            <a:avLst/>
            <a:gdLst/>
            <a:ahLst/>
            <a:cxnLst/>
            <a:rect r="r" b="b" t="t" l="l"/>
            <a:pathLst>
              <a:path h="4432104" w="5983998">
                <a:moveTo>
                  <a:pt x="0" y="0"/>
                </a:moveTo>
                <a:lnTo>
                  <a:pt x="5983998" y="0"/>
                </a:lnTo>
                <a:lnTo>
                  <a:pt x="5983998" y="4432104"/>
                </a:lnTo>
                <a:lnTo>
                  <a:pt x="0" y="4432104"/>
                </a:lnTo>
                <a:lnTo>
                  <a:pt x="0" y="0"/>
                </a:lnTo>
                <a:close/>
              </a:path>
            </a:pathLst>
          </a:custGeom>
          <a:blipFill>
            <a:blip r:embed="rId2">
              <a:extLst>
                <a:ext uri="{96DAC541-7B7A-43D3-8B79-37D633B846F1}">
                  <asvg:svgBlip xmlns:asvg="http://schemas.microsoft.com/office/drawing/2016/SVG/main" r:embed="rId3"/>
                </a:ext>
              </a:extLst>
            </a:blip>
            <a:stretch>
              <a:fillRect l="0" t="-6381" r="-205615"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830802" y="4557767"/>
            <a:ext cx="2260561" cy="2542553"/>
          </a:xfrm>
          <a:custGeom>
            <a:avLst/>
            <a:gdLst/>
            <a:ahLst/>
            <a:cxnLst/>
            <a:rect r="r" b="b" t="t" l="l"/>
            <a:pathLst>
              <a:path h="2542553" w="2260561">
                <a:moveTo>
                  <a:pt x="0" y="0"/>
                </a:moveTo>
                <a:lnTo>
                  <a:pt x="2260561" y="0"/>
                </a:lnTo>
                <a:lnTo>
                  <a:pt x="2260561" y="2542553"/>
                </a:lnTo>
                <a:lnTo>
                  <a:pt x="0" y="25425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546737" y="6697886"/>
            <a:ext cx="1425029" cy="555320"/>
          </a:xfrm>
          <a:prstGeom prst="rect">
            <a:avLst/>
          </a:prstGeom>
        </p:spPr>
        <p:txBody>
          <a:bodyPr anchor="t" rtlCol="false" tIns="0" lIns="0" bIns="0" rIns="0">
            <a:spAutoFit/>
          </a:bodyPr>
          <a:lstStyle/>
          <a:p>
            <a:pPr algn="ctr">
              <a:lnSpc>
                <a:spcPts val="4566"/>
              </a:lnSpc>
            </a:pPr>
            <a:r>
              <a:rPr lang="en-US" sz="3262">
                <a:solidFill>
                  <a:srgbClr val="FFFFFF"/>
                </a:solidFill>
                <a:latin typeface="Open Sans Bold"/>
              </a:rPr>
              <a:t>Buyers</a:t>
            </a:r>
          </a:p>
        </p:txBody>
      </p:sp>
      <p:sp>
        <p:nvSpPr>
          <p:cNvPr name="Freeform 4" id="4"/>
          <p:cNvSpPr/>
          <p:nvPr/>
        </p:nvSpPr>
        <p:spPr>
          <a:xfrm flipH="false" flipV="false" rot="0">
            <a:off x="13850917" y="3825403"/>
            <a:ext cx="2972219" cy="2972219"/>
          </a:xfrm>
          <a:custGeom>
            <a:avLst/>
            <a:gdLst/>
            <a:ahLst/>
            <a:cxnLst/>
            <a:rect r="r" b="b" t="t" l="l"/>
            <a:pathLst>
              <a:path h="2972219" w="2972219">
                <a:moveTo>
                  <a:pt x="0" y="0"/>
                </a:moveTo>
                <a:lnTo>
                  <a:pt x="2972219" y="0"/>
                </a:lnTo>
                <a:lnTo>
                  <a:pt x="2972219" y="2972219"/>
                </a:lnTo>
                <a:lnTo>
                  <a:pt x="0" y="29722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5" id="5"/>
          <p:cNvPicPr>
            <a:picLocks noChangeAspect="true"/>
          </p:cNvPicPr>
          <p:nvPr/>
        </p:nvPicPr>
        <p:blipFill>
          <a:blip r:embed="rId6"/>
          <a:srcRect l="0" t="0" r="0" b="0"/>
          <a:stretch>
            <a:fillRect/>
          </a:stretch>
        </p:blipFill>
        <p:spPr>
          <a:xfrm flipH="false" flipV="false" rot="0">
            <a:off x="6812262" y="8272567"/>
            <a:ext cx="891189" cy="895667"/>
          </a:xfrm>
          <a:prstGeom prst="rect">
            <a:avLst/>
          </a:prstGeom>
        </p:spPr>
      </p:pic>
      <p:sp>
        <p:nvSpPr>
          <p:cNvPr name="Freeform 6" id="6"/>
          <p:cNvSpPr/>
          <p:nvPr/>
        </p:nvSpPr>
        <p:spPr>
          <a:xfrm flipH="false" flipV="false" rot="0">
            <a:off x="10510463" y="4678382"/>
            <a:ext cx="3179919" cy="2208598"/>
          </a:xfrm>
          <a:custGeom>
            <a:avLst/>
            <a:gdLst/>
            <a:ahLst/>
            <a:cxnLst/>
            <a:rect r="r" b="b" t="t" l="l"/>
            <a:pathLst>
              <a:path h="2208598" w="3179919">
                <a:moveTo>
                  <a:pt x="0" y="0"/>
                </a:moveTo>
                <a:lnTo>
                  <a:pt x="3179919" y="0"/>
                </a:lnTo>
                <a:lnTo>
                  <a:pt x="3179919" y="2208599"/>
                </a:lnTo>
                <a:lnTo>
                  <a:pt x="0" y="22085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7" id="7"/>
          <p:cNvPicPr>
            <a:picLocks noChangeAspect="true"/>
          </p:cNvPicPr>
          <p:nvPr/>
        </p:nvPicPr>
        <p:blipFill>
          <a:blip r:embed="rId9"/>
          <a:srcRect l="0" t="0" r="0" b="0"/>
          <a:stretch>
            <a:fillRect/>
          </a:stretch>
        </p:blipFill>
        <p:spPr>
          <a:xfrm flipH="false" flipV="false" rot="0">
            <a:off x="4073600" y="3774355"/>
            <a:ext cx="3495408" cy="4211335"/>
          </a:xfrm>
          <a:prstGeom prst="rect">
            <a:avLst/>
          </a:prstGeom>
        </p:spPr>
      </p:pic>
      <p:sp>
        <p:nvSpPr>
          <p:cNvPr name="Freeform 8" id="8"/>
          <p:cNvSpPr/>
          <p:nvPr/>
        </p:nvSpPr>
        <p:spPr>
          <a:xfrm flipH="false" flipV="false" rot="0">
            <a:off x="2539116" y="2305355"/>
            <a:ext cx="1417050" cy="1417050"/>
          </a:xfrm>
          <a:custGeom>
            <a:avLst/>
            <a:gdLst/>
            <a:ahLst/>
            <a:cxnLst/>
            <a:rect r="r" b="b" t="t" l="l"/>
            <a:pathLst>
              <a:path h="1417050" w="1417050">
                <a:moveTo>
                  <a:pt x="0" y="0"/>
                </a:moveTo>
                <a:lnTo>
                  <a:pt x="1417050" y="0"/>
                </a:lnTo>
                <a:lnTo>
                  <a:pt x="1417050" y="1417050"/>
                </a:lnTo>
                <a:lnTo>
                  <a:pt x="0" y="14170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3850917" y="2904632"/>
            <a:ext cx="2816669" cy="1285105"/>
          </a:xfrm>
          <a:custGeom>
            <a:avLst/>
            <a:gdLst/>
            <a:ahLst/>
            <a:cxnLst/>
            <a:rect r="r" b="b" t="t" l="l"/>
            <a:pathLst>
              <a:path h="1285105" w="2816669">
                <a:moveTo>
                  <a:pt x="0" y="0"/>
                </a:moveTo>
                <a:lnTo>
                  <a:pt x="2816670" y="0"/>
                </a:lnTo>
                <a:lnTo>
                  <a:pt x="2816670" y="1285106"/>
                </a:lnTo>
                <a:lnTo>
                  <a:pt x="0" y="12851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597667" y="4728923"/>
            <a:ext cx="2056833" cy="1946278"/>
          </a:xfrm>
          <a:custGeom>
            <a:avLst/>
            <a:gdLst/>
            <a:ahLst/>
            <a:cxnLst/>
            <a:rect r="r" b="b" t="t" l="l"/>
            <a:pathLst>
              <a:path h="1946278" w="2056833">
                <a:moveTo>
                  <a:pt x="0" y="0"/>
                </a:moveTo>
                <a:lnTo>
                  <a:pt x="2056833" y="0"/>
                </a:lnTo>
                <a:lnTo>
                  <a:pt x="2056833" y="1946279"/>
                </a:lnTo>
                <a:lnTo>
                  <a:pt x="0" y="19462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3546861" y="7310355"/>
            <a:ext cx="2218758" cy="1350669"/>
          </a:xfrm>
          <a:custGeom>
            <a:avLst/>
            <a:gdLst/>
            <a:ahLst/>
            <a:cxnLst/>
            <a:rect r="r" b="b" t="t" l="l"/>
            <a:pathLst>
              <a:path h="1350669" w="2218758">
                <a:moveTo>
                  <a:pt x="0" y="0"/>
                </a:moveTo>
                <a:lnTo>
                  <a:pt x="2218758" y="0"/>
                </a:lnTo>
                <a:lnTo>
                  <a:pt x="2218758" y="1350669"/>
                </a:lnTo>
                <a:lnTo>
                  <a:pt x="0" y="13506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2428448" y="7141698"/>
            <a:ext cx="1422469" cy="1519327"/>
          </a:xfrm>
          <a:custGeom>
            <a:avLst/>
            <a:gdLst/>
            <a:ahLst/>
            <a:cxnLst/>
            <a:rect r="r" b="b" t="t" l="l"/>
            <a:pathLst>
              <a:path h="1519327" w="1422469">
                <a:moveTo>
                  <a:pt x="0" y="0"/>
                </a:moveTo>
                <a:lnTo>
                  <a:pt x="1422469" y="0"/>
                </a:lnTo>
                <a:lnTo>
                  <a:pt x="1422469" y="1519326"/>
                </a:lnTo>
                <a:lnTo>
                  <a:pt x="0" y="151932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3" id="13"/>
          <p:cNvSpPr txBox="true"/>
          <p:nvPr/>
        </p:nvSpPr>
        <p:spPr>
          <a:xfrm rot="0">
            <a:off x="6386716" y="934232"/>
            <a:ext cx="5674816" cy="87206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How DeFi Works?</a:t>
            </a:r>
          </a:p>
        </p:txBody>
      </p:sp>
      <p:sp>
        <p:nvSpPr>
          <p:cNvPr name="TextBox 14" id="14"/>
          <p:cNvSpPr txBox="true"/>
          <p:nvPr/>
        </p:nvSpPr>
        <p:spPr>
          <a:xfrm rot="0">
            <a:off x="8046762" y="5392023"/>
            <a:ext cx="1828641" cy="940717"/>
          </a:xfrm>
          <a:prstGeom prst="rect">
            <a:avLst/>
          </a:prstGeom>
        </p:spPr>
        <p:txBody>
          <a:bodyPr anchor="t" rtlCol="false" tIns="0" lIns="0" bIns="0" rIns="0">
            <a:spAutoFit/>
          </a:bodyPr>
          <a:lstStyle/>
          <a:p>
            <a:pPr algn="ctr">
              <a:lnSpc>
                <a:spcPts val="3621"/>
              </a:lnSpc>
            </a:pPr>
            <a:r>
              <a:rPr lang="en-US" sz="3621">
                <a:solidFill>
                  <a:srgbClr val="FFFFFF"/>
                </a:solidFill>
                <a:latin typeface="Open Sans"/>
              </a:rPr>
              <a:t>Smart </a:t>
            </a:r>
          </a:p>
          <a:p>
            <a:pPr algn="ctr">
              <a:lnSpc>
                <a:spcPts val="3621"/>
              </a:lnSpc>
            </a:pPr>
            <a:r>
              <a:rPr lang="en-US" sz="3621">
                <a:solidFill>
                  <a:srgbClr val="FFFFFF"/>
                </a:solidFill>
                <a:latin typeface="Open Sans"/>
              </a:rPr>
              <a:t>Contract</a:t>
            </a:r>
          </a:p>
        </p:txBody>
      </p:sp>
      <p:sp>
        <p:nvSpPr>
          <p:cNvPr name="TextBox 15" id="15"/>
          <p:cNvSpPr txBox="true"/>
          <p:nvPr/>
        </p:nvSpPr>
        <p:spPr>
          <a:xfrm rot="0">
            <a:off x="2421682" y="3655730"/>
            <a:ext cx="1651918" cy="555320"/>
          </a:xfrm>
          <a:prstGeom prst="rect">
            <a:avLst/>
          </a:prstGeom>
        </p:spPr>
        <p:txBody>
          <a:bodyPr anchor="t" rtlCol="false" tIns="0" lIns="0" bIns="0" rIns="0">
            <a:spAutoFit/>
          </a:bodyPr>
          <a:lstStyle/>
          <a:p>
            <a:pPr algn="ctr">
              <a:lnSpc>
                <a:spcPts val="4566"/>
              </a:lnSpc>
            </a:pPr>
            <a:r>
              <a:rPr lang="en-US" sz="3262">
                <a:solidFill>
                  <a:srgbClr val="FFFFFF"/>
                </a:solidFill>
                <a:latin typeface="Open Sans Bold"/>
              </a:rPr>
              <a:t>Lenders</a:t>
            </a:r>
          </a:p>
        </p:txBody>
      </p:sp>
      <p:sp>
        <p:nvSpPr>
          <p:cNvPr name="TextBox 16" id="16"/>
          <p:cNvSpPr txBox="true"/>
          <p:nvPr/>
        </p:nvSpPr>
        <p:spPr>
          <a:xfrm rot="0">
            <a:off x="3491176" y="8653726"/>
            <a:ext cx="2330128" cy="555320"/>
          </a:xfrm>
          <a:prstGeom prst="rect">
            <a:avLst/>
          </a:prstGeom>
        </p:spPr>
        <p:txBody>
          <a:bodyPr anchor="t" rtlCol="false" tIns="0" lIns="0" bIns="0" rIns="0">
            <a:spAutoFit/>
          </a:bodyPr>
          <a:lstStyle/>
          <a:p>
            <a:pPr algn="ctr">
              <a:lnSpc>
                <a:spcPts val="4566"/>
              </a:lnSpc>
            </a:pPr>
            <a:r>
              <a:rPr lang="en-US" sz="3262">
                <a:solidFill>
                  <a:srgbClr val="FFFFFF"/>
                </a:solidFill>
                <a:latin typeface="Open Sans Bold"/>
              </a:rPr>
              <a:t>Facilitators</a:t>
            </a:r>
          </a:p>
        </p:txBody>
      </p:sp>
      <p:sp>
        <p:nvSpPr>
          <p:cNvPr name="TextBox 17" id="17"/>
          <p:cNvSpPr txBox="true"/>
          <p:nvPr/>
        </p:nvSpPr>
        <p:spPr>
          <a:xfrm rot="0">
            <a:off x="14178834" y="4123063"/>
            <a:ext cx="2160836" cy="555320"/>
          </a:xfrm>
          <a:prstGeom prst="rect">
            <a:avLst/>
          </a:prstGeom>
        </p:spPr>
        <p:txBody>
          <a:bodyPr anchor="t" rtlCol="false" tIns="0" lIns="0" bIns="0" rIns="0">
            <a:spAutoFit/>
          </a:bodyPr>
          <a:lstStyle/>
          <a:p>
            <a:pPr algn="ctr">
              <a:lnSpc>
                <a:spcPts val="4566"/>
              </a:lnSpc>
            </a:pPr>
            <a:r>
              <a:rPr lang="en-US" sz="3262">
                <a:solidFill>
                  <a:srgbClr val="FFFFFF"/>
                </a:solidFill>
                <a:latin typeface="Open Sans Bold"/>
              </a:rPr>
              <a:t>Borrowers</a:t>
            </a:r>
          </a:p>
        </p:txBody>
      </p:sp>
      <p:sp>
        <p:nvSpPr>
          <p:cNvPr name="TextBox 18" id="18"/>
          <p:cNvSpPr txBox="true"/>
          <p:nvPr/>
        </p:nvSpPr>
        <p:spPr>
          <a:xfrm rot="0">
            <a:off x="12206809" y="8653726"/>
            <a:ext cx="1779166" cy="555320"/>
          </a:xfrm>
          <a:prstGeom prst="rect">
            <a:avLst/>
          </a:prstGeom>
        </p:spPr>
        <p:txBody>
          <a:bodyPr anchor="t" rtlCol="false" tIns="0" lIns="0" bIns="0" rIns="0">
            <a:spAutoFit/>
          </a:bodyPr>
          <a:lstStyle/>
          <a:p>
            <a:pPr algn="ctr">
              <a:lnSpc>
                <a:spcPts val="4566"/>
              </a:lnSpc>
            </a:pPr>
            <a:r>
              <a:rPr lang="en-US" sz="3262">
                <a:solidFill>
                  <a:srgbClr val="FFFFFF"/>
                </a:solidFill>
                <a:latin typeface="Open Sans Bold"/>
              </a:rPr>
              <a:t>Rewards</a:t>
            </a:r>
          </a:p>
        </p:txBody>
      </p:sp>
      <p:sp>
        <p:nvSpPr>
          <p:cNvPr name="TextBox 19" id="19"/>
          <p:cNvSpPr txBox="true"/>
          <p:nvPr/>
        </p:nvSpPr>
        <p:spPr>
          <a:xfrm rot="0">
            <a:off x="8029206" y="7977451"/>
            <a:ext cx="2722513" cy="1543050"/>
          </a:xfrm>
          <a:prstGeom prst="rect">
            <a:avLst/>
          </a:prstGeom>
        </p:spPr>
        <p:txBody>
          <a:bodyPr anchor="t" rtlCol="false" tIns="0" lIns="0" bIns="0" rIns="0">
            <a:spAutoFit/>
          </a:bodyPr>
          <a:lstStyle/>
          <a:p>
            <a:pPr algn="just">
              <a:lnSpc>
                <a:spcPts val="3000"/>
              </a:lnSpc>
            </a:pPr>
            <a:r>
              <a:rPr lang="en-US" sz="3000">
                <a:solidFill>
                  <a:srgbClr val="FFFFFF"/>
                </a:solidFill>
                <a:latin typeface="Open Sans"/>
              </a:rPr>
              <a:t>No Middle Man</a:t>
            </a:r>
          </a:p>
          <a:p>
            <a:pPr algn="just">
              <a:lnSpc>
                <a:spcPts val="3000"/>
              </a:lnSpc>
            </a:pPr>
            <a:r>
              <a:rPr lang="en-US" sz="3000">
                <a:solidFill>
                  <a:srgbClr val="FFFFFF"/>
                </a:solidFill>
                <a:latin typeface="Open Sans"/>
              </a:rPr>
              <a:t>No Banks</a:t>
            </a:r>
          </a:p>
          <a:p>
            <a:pPr algn="just">
              <a:lnSpc>
                <a:spcPts val="3000"/>
              </a:lnSpc>
            </a:pPr>
            <a:r>
              <a:rPr lang="en-US" sz="3000">
                <a:solidFill>
                  <a:srgbClr val="FFFFFF"/>
                </a:solidFill>
                <a:latin typeface="Open Sans"/>
              </a:rPr>
              <a:t>No Institutions</a:t>
            </a:r>
          </a:p>
          <a:p>
            <a:pPr algn="just">
              <a:lnSpc>
                <a:spcPts val="3000"/>
              </a:lnSpc>
            </a:pPr>
            <a:r>
              <a:rPr lang="en-US" sz="3000">
                <a:solidFill>
                  <a:srgbClr val="FFFFFF"/>
                </a:solidFill>
                <a:latin typeface="Open Sans"/>
              </a:rPr>
              <a:t>No Govt</a:t>
            </a:r>
          </a:p>
        </p:txBody>
      </p:sp>
      <p:sp>
        <p:nvSpPr>
          <p:cNvPr name="TextBox 20" id="20"/>
          <p:cNvSpPr txBox="true"/>
          <p:nvPr/>
        </p:nvSpPr>
        <p:spPr>
          <a:xfrm rot="0">
            <a:off x="1943818" y="6697886"/>
            <a:ext cx="1364531" cy="555320"/>
          </a:xfrm>
          <a:prstGeom prst="rect">
            <a:avLst/>
          </a:prstGeom>
        </p:spPr>
        <p:txBody>
          <a:bodyPr anchor="t" rtlCol="false" tIns="0" lIns="0" bIns="0" rIns="0">
            <a:spAutoFit/>
          </a:bodyPr>
          <a:lstStyle/>
          <a:p>
            <a:pPr algn="ctr">
              <a:lnSpc>
                <a:spcPts val="4566"/>
              </a:lnSpc>
            </a:pPr>
            <a:r>
              <a:rPr lang="en-US" sz="3262">
                <a:solidFill>
                  <a:srgbClr val="FFFFFF"/>
                </a:solidFill>
                <a:latin typeface="Open Sans Bold"/>
              </a:rPr>
              <a:t>Sellers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711062"/>
            <a:ext cx="16230600" cy="7139780"/>
          </a:xfrm>
          <a:custGeom>
            <a:avLst/>
            <a:gdLst/>
            <a:ahLst/>
            <a:cxnLst/>
            <a:rect r="r" b="b" t="t" l="l"/>
            <a:pathLst>
              <a:path h="7139780" w="16230600">
                <a:moveTo>
                  <a:pt x="0" y="0"/>
                </a:moveTo>
                <a:lnTo>
                  <a:pt x="16230600" y="0"/>
                </a:lnTo>
                <a:lnTo>
                  <a:pt x="16230600" y="7139781"/>
                </a:lnTo>
                <a:lnTo>
                  <a:pt x="0" y="7139781"/>
                </a:lnTo>
                <a:lnTo>
                  <a:pt x="0" y="0"/>
                </a:lnTo>
                <a:close/>
              </a:path>
            </a:pathLst>
          </a:custGeom>
          <a:blipFill>
            <a:blip r:embed="rId2"/>
            <a:stretch>
              <a:fillRect l="0" t="-9199" r="0" b="-9199"/>
            </a:stretch>
          </a:blipFill>
        </p:spPr>
      </p:sp>
      <p:sp>
        <p:nvSpPr>
          <p:cNvPr name="Freeform 3" id="3"/>
          <p:cNvSpPr/>
          <p:nvPr/>
        </p:nvSpPr>
        <p:spPr>
          <a:xfrm flipH="true" flipV="false" rot="-3305738">
            <a:off x="7951287" y="4428611"/>
            <a:ext cx="1482349" cy="1570701"/>
          </a:xfrm>
          <a:custGeom>
            <a:avLst/>
            <a:gdLst/>
            <a:ahLst/>
            <a:cxnLst/>
            <a:rect r="r" b="b" t="t" l="l"/>
            <a:pathLst>
              <a:path h="1570701" w="1482349">
                <a:moveTo>
                  <a:pt x="1482349" y="0"/>
                </a:moveTo>
                <a:lnTo>
                  <a:pt x="0" y="0"/>
                </a:lnTo>
                <a:lnTo>
                  <a:pt x="0" y="1570701"/>
                </a:lnTo>
                <a:lnTo>
                  <a:pt x="1482349" y="1570701"/>
                </a:lnTo>
                <a:lnTo>
                  <a:pt x="1482349" y="0"/>
                </a:lnTo>
                <a:close/>
              </a:path>
            </a:pathLst>
          </a:custGeom>
          <a:blipFill>
            <a:blip r:embed="rId3"/>
            <a:stretch>
              <a:fillRect l="0" t="0" r="0" b="0"/>
            </a:stretch>
          </a:blipFill>
        </p:spPr>
      </p:sp>
      <p:sp>
        <p:nvSpPr>
          <p:cNvPr name="Freeform 4" id="4"/>
          <p:cNvSpPr/>
          <p:nvPr/>
        </p:nvSpPr>
        <p:spPr>
          <a:xfrm flipH="true" flipV="false" rot="0">
            <a:off x="15568450" y="1895651"/>
            <a:ext cx="1953082" cy="1630823"/>
          </a:xfrm>
          <a:custGeom>
            <a:avLst/>
            <a:gdLst/>
            <a:ahLst/>
            <a:cxnLst/>
            <a:rect r="r" b="b" t="t" l="l"/>
            <a:pathLst>
              <a:path h="1630823" w="1953082">
                <a:moveTo>
                  <a:pt x="1953082" y="0"/>
                </a:moveTo>
                <a:lnTo>
                  <a:pt x="0" y="0"/>
                </a:lnTo>
                <a:lnTo>
                  <a:pt x="0" y="1630823"/>
                </a:lnTo>
                <a:lnTo>
                  <a:pt x="1953082" y="1630823"/>
                </a:lnTo>
                <a:lnTo>
                  <a:pt x="195308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01592" y="8552387"/>
            <a:ext cx="939451" cy="1121733"/>
          </a:xfrm>
          <a:custGeom>
            <a:avLst/>
            <a:gdLst/>
            <a:ahLst/>
            <a:cxnLst/>
            <a:rect r="r" b="b" t="t" l="l"/>
            <a:pathLst>
              <a:path h="1121733" w="939451">
                <a:moveTo>
                  <a:pt x="0" y="0"/>
                </a:moveTo>
                <a:lnTo>
                  <a:pt x="939451" y="0"/>
                </a:lnTo>
                <a:lnTo>
                  <a:pt x="939451" y="1121733"/>
                </a:lnTo>
                <a:lnTo>
                  <a:pt x="0" y="1121733"/>
                </a:lnTo>
                <a:lnTo>
                  <a:pt x="0" y="0"/>
                </a:lnTo>
                <a:close/>
              </a:path>
            </a:pathLst>
          </a:custGeom>
          <a:blipFill>
            <a:blip r:embed="rId6"/>
            <a:stretch>
              <a:fillRect l="0" t="0" r="0" b="0"/>
            </a:stretch>
          </a:blipFill>
        </p:spPr>
      </p:sp>
      <p:sp>
        <p:nvSpPr>
          <p:cNvPr name="TextBox 6" id="6"/>
          <p:cNvSpPr txBox="true"/>
          <p:nvPr/>
        </p:nvSpPr>
        <p:spPr>
          <a:xfrm rot="0">
            <a:off x="6184830" y="934232"/>
            <a:ext cx="6078587" cy="87206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DeFi Growth Chart</a:t>
            </a:r>
          </a:p>
        </p:txBody>
      </p:sp>
      <p:sp>
        <p:nvSpPr>
          <p:cNvPr name="TextBox 7" id="7"/>
          <p:cNvSpPr txBox="true"/>
          <p:nvPr/>
        </p:nvSpPr>
        <p:spPr>
          <a:xfrm rot="0">
            <a:off x="2736650" y="9268260"/>
            <a:ext cx="709419" cy="405860"/>
          </a:xfrm>
          <a:prstGeom prst="rect">
            <a:avLst/>
          </a:prstGeom>
        </p:spPr>
        <p:txBody>
          <a:bodyPr anchor="t" rtlCol="false" tIns="0" lIns="0" bIns="0" rIns="0">
            <a:spAutoFit/>
          </a:bodyPr>
          <a:lstStyle/>
          <a:p>
            <a:pPr algn="ctr">
              <a:lnSpc>
                <a:spcPts val="3435"/>
              </a:lnSpc>
            </a:pPr>
            <a:r>
              <a:rPr lang="en-US" sz="2454">
                <a:solidFill>
                  <a:srgbClr val="FF66C4"/>
                </a:solidFill>
                <a:latin typeface="Canva Sans"/>
              </a:rPr>
              <a:t>2017</a:t>
            </a:r>
          </a:p>
        </p:txBody>
      </p:sp>
      <p:sp>
        <p:nvSpPr>
          <p:cNvPr name="TextBox 8" id="8"/>
          <p:cNvSpPr txBox="true"/>
          <p:nvPr/>
        </p:nvSpPr>
        <p:spPr>
          <a:xfrm rot="0">
            <a:off x="2712493" y="8338906"/>
            <a:ext cx="1467151" cy="967454"/>
          </a:xfrm>
          <a:prstGeom prst="rect">
            <a:avLst/>
          </a:prstGeom>
        </p:spPr>
        <p:txBody>
          <a:bodyPr anchor="t" rtlCol="false" tIns="0" lIns="0" bIns="0" rIns="0">
            <a:spAutoFit/>
          </a:bodyPr>
          <a:lstStyle/>
          <a:p>
            <a:pPr algn="ctr">
              <a:lnSpc>
                <a:spcPts val="7970"/>
              </a:lnSpc>
            </a:pPr>
            <a:r>
              <a:rPr lang="en-US" sz="5693">
                <a:solidFill>
                  <a:srgbClr val="FF66C4"/>
                </a:solidFill>
                <a:latin typeface="Canva Sans Bold"/>
              </a:rPr>
              <a:t>57M</a:t>
            </a:r>
          </a:p>
        </p:txBody>
      </p:sp>
      <p:sp>
        <p:nvSpPr>
          <p:cNvPr name="TextBox 9" id="9"/>
          <p:cNvSpPr txBox="true"/>
          <p:nvPr/>
        </p:nvSpPr>
        <p:spPr>
          <a:xfrm rot="0">
            <a:off x="16450317" y="5201744"/>
            <a:ext cx="741705" cy="405860"/>
          </a:xfrm>
          <a:prstGeom prst="rect">
            <a:avLst/>
          </a:prstGeom>
        </p:spPr>
        <p:txBody>
          <a:bodyPr anchor="t" rtlCol="false" tIns="0" lIns="0" bIns="0" rIns="0">
            <a:spAutoFit/>
          </a:bodyPr>
          <a:lstStyle/>
          <a:p>
            <a:pPr algn="ctr">
              <a:lnSpc>
                <a:spcPts val="3435"/>
              </a:lnSpc>
            </a:pPr>
            <a:r>
              <a:rPr lang="en-US" sz="2454">
                <a:solidFill>
                  <a:srgbClr val="FF66C4"/>
                </a:solidFill>
                <a:latin typeface="Canva Sans"/>
              </a:rPr>
              <a:t>2023</a:t>
            </a:r>
          </a:p>
        </p:txBody>
      </p:sp>
      <p:sp>
        <p:nvSpPr>
          <p:cNvPr name="TextBox 10" id="10"/>
          <p:cNvSpPr txBox="true"/>
          <p:nvPr/>
        </p:nvSpPr>
        <p:spPr>
          <a:xfrm rot="0">
            <a:off x="16120808" y="4272390"/>
            <a:ext cx="1400724" cy="967454"/>
          </a:xfrm>
          <a:prstGeom prst="rect">
            <a:avLst/>
          </a:prstGeom>
        </p:spPr>
        <p:txBody>
          <a:bodyPr anchor="t" rtlCol="false" tIns="0" lIns="0" bIns="0" rIns="0">
            <a:spAutoFit/>
          </a:bodyPr>
          <a:lstStyle/>
          <a:p>
            <a:pPr algn="ctr">
              <a:lnSpc>
                <a:spcPts val="7970"/>
              </a:lnSpc>
            </a:pPr>
            <a:r>
              <a:rPr lang="en-US" sz="5693">
                <a:solidFill>
                  <a:srgbClr val="FF66C4"/>
                </a:solidFill>
                <a:latin typeface="Canva Sans Bold"/>
              </a:rPr>
              <a:t>36B</a:t>
            </a:r>
          </a:p>
        </p:txBody>
      </p:sp>
      <p:sp>
        <p:nvSpPr>
          <p:cNvPr name="TextBox 11" id="11"/>
          <p:cNvSpPr txBox="true"/>
          <p:nvPr/>
        </p:nvSpPr>
        <p:spPr>
          <a:xfrm rot="0">
            <a:off x="1310237" y="2732992"/>
            <a:ext cx="3877779" cy="474581"/>
          </a:xfrm>
          <a:prstGeom prst="rect">
            <a:avLst/>
          </a:prstGeom>
        </p:spPr>
        <p:txBody>
          <a:bodyPr anchor="t" rtlCol="false" tIns="0" lIns="0" bIns="0" rIns="0">
            <a:spAutoFit/>
          </a:bodyPr>
          <a:lstStyle/>
          <a:p>
            <a:pPr algn="ctr">
              <a:lnSpc>
                <a:spcPts val="3956"/>
              </a:lnSpc>
            </a:pPr>
            <a:r>
              <a:rPr lang="en-US" sz="2825">
                <a:solidFill>
                  <a:srgbClr val="5271FF"/>
                </a:solidFill>
                <a:latin typeface="Canva Sans Bold"/>
              </a:rPr>
              <a:t>DeFi Total Market Cap</a:t>
            </a:r>
          </a:p>
        </p:txBody>
      </p:sp>
      <p:sp>
        <p:nvSpPr>
          <p:cNvPr name="TextBox 12" id="12"/>
          <p:cNvSpPr txBox="true"/>
          <p:nvPr/>
        </p:nvSpPr>
        <p:spPr>
          <a:xfrm rot="0">
            <a:off x="9065059" y="8438087"/>
            <a:ext cx="1846902" cy="967454"/>
          </a:xfrm>
          <a:prstGeom prst="rect">
            <a:avLst/>
          </a:prstGeom>
        </p:spPr>
        <p:txBody>
          <a:bodyPr anchor="t" rtlCol="false" tIns="0" lIns="0" bIns="0" rIns="0">
            <a:spAutoFit/>
          </a:bodyPr>
          <a:lstStyle/>
          <a:p>
            <a:pPr algn="ctr">
              <a:lnSpc>
                <a:spcPts val="7970"/>
              </a:lnSpc>
            </a:pPr>
            <a:r>
              <a:rPr lang="en-US" sz="5693">
                <a:solidFill>
                  <a:srgbClr val="FF66C4"/>
                </a:solidFill>
                <a:latin typeface="Canva Sans Bold"/>
              </a:rPr>
              <a:t>250B</a:t>
            </a:r>
          </a:p>
        </p:txBody>
      </p:sp>
      <p:sp>
        <p:nvSpPr>
          <p:cNvPr name="TextBox 13" id="13"/>
          <p:cNvSpPr txBox="true"/>
          <p:nvPr/>
        </p:nvSpPr>
        <p:spPr>
          <a:xfrm rot="0">
            <a:off x="6107174" y="8774194"/>
            <a:ext cx="2786435" cy="514350"/>
          </a:xfrm>
          <a:prstGeom prst="rect">
            <a:avLst/>
          </a:prstGeom>
        </p:spPr>
        <p:txBody>
          <a:bodyPr anchor="t" rtlCol="false" tIns="0" lIns="0" bIns="0" rIns="0">
            <a:spAutoFit/>
          </a:bodyPr>
          <a:lstStyle/>
          <a:p>
            <a:pPr algn="ctr">
              <a:lnSpc>
                <a:spcPts val="4200"/>
              </a:lnSpc>
            </a:pPr>
            <a:r>
              <a:rPr lang="en-US" sz="3000">
                <a:solidFill>
                  <a:srgbClr val="5271FF"/>
                </a:solidFill>
                <a:latin typeface="Canva Sans Bold"/>
              </a:rPr>
              <a:t>Expected to be</a:t>
            </a:r>
          </a:p>
        </p:txBody>
      </p:sp>
      <p:sp>
        <p:nvSpPr>
          <p:cNvPr name="TextBox 14" id="14"/>
          <p:cNvSpPr txBox="true"/>
          <p:nvPr/>
        </p:nvSpPr>
        <p:spPr>
          <a:xfrm rot="0">
            <a:off x="11083411" y="8822633"/>
            <a:ext cx="1545208" cy="514350"/>
          </a:xfrm>
          <a:prstGeom prst="rect">
            <a:avLst/>
          </a:prstGeom>
        </p:spPr>
        <p:txBody>
          <a:bodyPr anchor="t" rtlCol="false" tIns="0" lIns="0" bIns="0" rIns="0">
            <a:spAutoFit/>
          </a:bodyPr>
          <a:lstStyle/>
          <a:p>
            <a:pPr algn="ctr">
              <a:lnSpc>
                <a:spcPts val="4200"/>
              </a:lnSpc>
            </a:pPr>
            <a:r>
              <a:rPr lang="en-US" sz="3000">
                <a:solidFill>
                  <a:srgbClr val="FF66C4"/>
                </a:solidFill>
                <a:latin typeface="Canva Sans Bold"/>
              </a:rPr>
              <a:t>By 2030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156589" y="2930842"/>
            <a:ext cx="2296141" cy="2296141"/>
          </a:xfrm>
          <a:prstGeom prst="rect">
            <a:avLst/>
          </a:prstGeom>
        </p:spPr>
      </p:pic>
      <p:sp>
        <p:nvSpPr>
          <p:cNvPr name="Freeform 3" id="3"/>
          <p:cNvSpPr/>
          <p:nvPr/>
        </p:nvSpPr>
        <p:spPr>
          <a:xfrm flipH="false" flipV="false" rot="0">
            <a:off x="4133045" y="2829613"/>
            <a:ext cx="2116784" cy="2116784"/>
          </a:xfrm>
          <a:custGeom>
            <a:avLst/>
            <a:gdLst/>
            <a:ahLst/>
            <a:cxnLst/>
            <a:rect r="r" b="b" t="t" l="l"/>
            <a:pathLst>
              <a:path h="2116784" w="2116784">
                <a:moveTo>
                  <a:pt x="0" y="0"/>
                </a:moveTo>
                <a:lnTo>
                  <a:pt x="2116784" y="0"/>
                </a:lnTo>
                <a:lnTo>
                  <a:pt x="2116784" y="2116783"/>
                </a:lnTo>
                <a:lnTo>
                  <a:pt x="0" y="2116783"/>
                </a:lnTo>
                <a:lnTo>
                  <a:pt x="0" y="0"/>
                </a:lnTo>
                <a:close/>
              </a:path>
            </a:pathLst>
          </a:custGeom>
          <a:blipFill>
            <a:blip r:embed="rId3"/>
            <a:stretch>
              <a:fillRect l="0" t="0" r="0" b="0"/>
            </a:stretch>
          </a:blipFill>
        </p:spPr>
      </p:sp>
      <p:pic>
        <p:nvPicPr>
          <p:cNvPr name="Picture 4" id="4"/>
          <p:cNvPicPr>
            <a:picLocks noChangeAspect="true"/>
          </p:cNvPicPr>
          <p:nvPr/>
        </p:nvPicPr>
        <p:blipFill>
          <a:blip r:embed="rId2"/>
          <a:srcRect l="0" t="0" r="0" b="0"/>
          <a:stretch>
            <a:fillRect/>
          </a:stretch>
        </p:blipFill>
        <p:spPr>
          <a:xfrm flipH="false" flipV="false" rot="0">
            <a:off x="8005894" y="2930842"/>
            <a:ext cx="2296141" cy="2296141"/>
          </a:xfrm>
          <a:prstGeom prst="rect">
            <a:avLst/>
          </a:prstGeom>
        </p:spPr>
      </p:pic>
      <p:sp>
        <p:nvSpPr>
          <p:cNvPr name="Freeform 5" id="5"/>
          <p:cNvSpPr/>
          <p:nvPr/>
        </p:nvSpPr>
        <p:spPr>
          <a:xfrm flipH="false" flipV="false" rot="0">
            <a:off x="8360702" y="3285650"/>
            <a:ext cx="1586525" cy="1586525"/>
          </a:xfrm>
          <a:custGeom>
            <a:avLst/>
            <a:gdLst/>
            <a:ahLst/>
            <a:cxnLst/>
            <a:rect r="r" b="b" t="t" l="l"/>
            <a:pathLst>
              <a:path h="1586525" w="1586525">
                <a:moveTo>
                  <a:pt x="0" y="0"/>
                </a:moveTo>
                <a:lnTo>
                  <a:pt x="1586525" y="0"/>
                </a:lnTo>
                <a:lnTo>
                  <a:pt x="1586525" y="1586525"/>
                </a:lnTo>
                <a:lnTo>
                  <a:pt x="0" y="1586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p:cNvPicPr>
            <a:picLocks noChangeAspect="true"/>
          </p:cNvPicPr>
          <p:nvPr/>
        </p:nvPicPr>
        <p:blipFill>
          <a:blip r:embed="rId2"/>
          <a:srcRect l="0" t="0" r="0" b="0"/>
          <a:stretch>
            <a:fillRect/>
          </a:stretch>
        </p:blipFill>
        <p:spPr>
          <a:xfrm flipH="false" flipV="false" rot="0">
            <a:off x="11858814" y="2930842"/>
            <a:ext cx="2296141" cy="2296141"/>
          </a:xfrm>
          <a:prstGeom prst="rect">
            <a:avLst/>
          </a:prstGeom>
        </p:spPr>
      </p:pic>
      <p:sp>
        <p:nvSpPr>
          <p:cNvPr name="Freeform 7" id="7"/>
          <p:cNvSpPr/>
          <p:nvPr/>
        </p:nvSpPr>
        <p:spPr>
          <a:xfrm flipH="false" flipV="false" rot="0">
            <a:off x="12260676" y="3332704"/>
            <a:ext cx="1492417" cy="1492417"/>
          </a:xfrm>
          <a:custGeom>
            <a:avLst/>
            <a:gdLst/>
            <a:ahLst/>
            <a:cxnLst/>
            <a:rect r="r" b="b" t="t" l="l"/>
            <a:pathLst>
              <a:path h="1492417" w="1492417">
                <a:moveTo>
                  <a:pt x="0" y="0"/>
                </a:moveTo>
                <a:lnTo>
                  <a:pt x="1492417" y="0"/>
                </a:lnTo>
                <a:lnTo>
                  <a:pt x="1492417" y="1492417"/>
                </a:lnTo>
                <a:lnTo>
                  <a:pt x="0" y="14924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p:cNvPicPr>
            <a:picLocks noChangeAspect="true"/>
          </p:cNvPicPr>
          <p:nvPr/>
        </p:nvPicPr>
        <p:blipFill>
          <a:blip r:embed="rId2"/>
          <a:srcRect l="0" t="0" r="0" b="0"/>
          <a:stretch>
            <a:fillRect/>
          </a:stretch>
        </p:blipFill>
        <p:spPr>
          <a:xfrm flipH="false" flipV="false" rot="0">
            <a:off x="5709753" y="6603761"/>
            <a:ext cx="2296141" cy="2296141"/>
          </a:xfrm>
          <a:prstGeom prst="rect">
            <a:avLst/>
          </a:prstGeom>
        </p:spPr>
      </p:pic>
      <p:pic>
        <p:nvPicPr>
          <p:cNvPr name="Picture 9" id="9"/>
          <p:cNvPicPr>
            <a:picLocks noChangeAspect="true"/>
          </p:cNvPicPr>
          <p:nvPr/>
        </p:nvPicPr>
        <p:blipFill>
          <a:blip r:embed="rId2"/>
          <a:srcRect l="0" t="0" r="0" b="0"/>
          <a:stretch>
            <a:fillRect/>
          </a:stretch>
        </p:blipFill>
        <p:spPr>
          <a:xfrm flipH="false" flipV="false" rot="0">
            <a:off x="10142271" y="6603761"/>
            <a:ext cx="2296141" cy="2296141"/>
          </a:xfrm>
          <a:prstGeom prst="rect">
            <a:avLst/>
          </a:prstGeom>
        </p:spPr>
      </p:pic>
      <p:sp>
        <p:nvSpPr>
          <p:cNvPr name="Freeform 10" id="10"/>
          <p:cNvSpPr/>
          <p:nvPr/>
        </p:nvSpPr>
        <p:spPr>
          <a:xfrm flipH="false" flipV="false" rot="0">
            <a:off x="6098708" y="6992716"/>
            <a:ext cx="1518230" cy="1518230"/>
          </a:xfrm>
          <a:custGeom>
            <a:avLst/>
            <a:gdLst/>
            <a:ahLst/>
            <a:cxnLst/>
            <a:rect r="r" b="b" t="t" l="l"/>
            <a:pathLst>
              <a:path h="1518230" w="1518230">
                <a:moveTo>
                  <a:pt x="0" y="0"/>
                </a:moveTo>
                <a:lnTo>
                  <a:pt x="1518230" y="0"/>
                </a:lnTo>
                <a:lnTo>
                  <a:pt x="1518230" y="1518231"/>
                </a:lnTo>
                <a:lnTo>
                  <a:pt x="0" y="15182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639017" y="7093241"/>
            <a:ext cx="1317181" cy="1317181"/>
          </a:xfrm>
          <a:custGeom>
            <a:avLst/>
            <a:gdLst/>
            <a:ahLst/>
            <a:cxnLst/>
            <a:rect r="r" b="b" t="t" l="l"/>
            <a:pathLst>
              <a:path h="1317181" w="1317181">
                <a:moveTo>
                  <a:pt x="0" y="0"/>
                </a:moveTo>
                <a:lnTo>
                  <a:pt x="1317181" y="0"/>
                </a:lnTo>
                <a:lnTo>
                  <a:pt x="1317181" y="1317181"/>
                </a:lnTo>
                <a:lnTo>
                  <a:pt x="0" y="13171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1858814" y="5608662"/>
            <a:ext cx="8948770" cy="4678338"/>
          </a:xfrm>
          <a:custGeom>
            <a:avLst/>
            <a:gdLst/>
            <a:ahLst/>
            <a:cxnLst/>
            <a:rect r="r" b="b" t="t" l="l"/>
            <a:pathLst>
              <a:path h="4678338" w="8948770">
                <a:moveTo>
                  <a:pt x="0" y="0"/>
                </a:moveTo>
                <a:lnTo>
                  <a:pt x="8948769" y="0"/>
                </a:lnTo>
                <a:lnTo>
                  <a:pt x="8948769" y="4678338"/>
                </a:lnTo>
                <a:lnTo>
                  <a:pt x="0" y="4678338"/>
                </a:lnTo>
                <a:lnTo>
                  <a:pt x="0" y="0"/>
                </a:lnTo>
                <a:close/>
              </a:path>
            </a:pathLst>
          </a:custGeom>
          <a:blipFill>
            <a:blip r:embed="rId12">
              <a:extLst>
                <a:ext uri="{96DAC541-7B7A-43D3-8B79-37D633B846F1}">
                  <asvg:svgBlip xmlns:asvg="http://schemas.microsoft.com/office/drawing/2016/SVG/main" r:embed="rId13"/>
                </a:ext>
              </a:extLst>
            </a:blip>
            <a:stretch>
              <a:fillRect l="-104363" t="-782" r="0" b="0"/>
            </a:stretch>
          </a:blipFill>
        </p:spPr>
      </p:sp>
      <p:sp>
        <p:nvSpPr>
          <p:cNvPr name="Freeform 13" id="13"/>
          <p:cNvSpPr/>
          <p:nvPr/>
        </p:nvSpPr>
        <p:spPr>
          <a:xfrm flipH="false" flipV="false" rot="0">
            <a:off x="-2573450" y="5608662"/>
            <a:ext cx="9431273" cy="4678338"/>
          </a:xfrm>
          <a:custGeom>
            <a:avLst/>
            <a:gdLst/>
            <a:ahLst/>
            <a:cxnLst/>
            <a:rect r="r" b="b" t="t" l="l"/>
            <a:pathLst>
              <a:path h="4678338" w="9431273">
                <a:moveTo>
                  <a:pt x="0" y="0"/>
                </a:moveTo>
                <a:lnTo>
                  <a:pt x="9431273" y="0"/>
                </a:lnTo>
                <a:lnTo>
                  <a:pt x="9431273" y="4678338"/>
                </a:lnTo>
                <a:lnTo>
                  <a:pt x="0" y="4678338"/>
                </a:lnTo>
                <a:lnTo>
                  <a:pt x="0" y="0"/>
                </a:lnTo>
                <a:close/>
              </a:path>
            </a:pathLst>
          </a:custGeom>
          <a:blipFill>
            <a:blip r:embed="rId12">
              <a:extLst>
                <a:ext uri="{96DAC541-7B7A-43D3-8B79-37D633B846F1}">
                  <asvg:svgBlip xmlns:asvg="http://schemas.microsoft.com/office/drawing/2016/SVG/main" r:embed="rId13"/>
                </a:ext>
              </a:extLst>
            </a:blip>
            <a:stretch>
              <a:fillRect l="0" t="0" r="-92401" b="0"/>
            </a:stretch>
          </a:blipFill>
        </p:spPr>
      </p:sp>
      <p:sp>
        <p:nvSpPr>
          <p:cNvPr name="TextBox 14" id="14"/>
          <p:cNvSpPr txBox="true"/>
          <p:nvPr/>
        </p:nvSpPr>
        <p:spPr>
          <a:xfrm rot="0">
            <a:off x="4840391" y="934232"/>
            <a:ext cx="8767465" cy="87206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DeFi Platforms &amp; Echanges</a:t>
            </a:r>
          </a:p>
        </p:txBody>
      </p:sp>
      <p:sp>
        <p:nvSpPr>
          <p:cNvPr name="TextBox 15" id="15"/>
          <p:cNvSpPr txBox="true"/>
          <p:nvPr/>
        </p:nvSpPr>
        <p:spPr>
          <a:xfrm rot="0">
            <a:off x="4359490" y="5160308"/>
            <a:ext cx="1890339" cy="627849"/>
          </a:xfrm>
          <a:prstGeom prst="rect">
            <a:avLst/>
          </a:prstGeom>
        </p:spPr>
        <p:txBody>
          <a:bodyPr anchor="t" rtlCol="false" tIns="0" lIns="0" bIns="0" rIns="0">
            <a:spAutoFit/>
          </a:bodyPr>
          <a:lstStyle/>
          <a:p>
            <a:pPr algn="ctr">
              <a:lnSpc>
                <a:spcPts val="5186"/>
              </a:lnSpc>
            </a:pPr>
            <a:r>
              <a:rPr lang="en-US" sz="3704">
                <a:solidFill>
                  <a:srgbClr val="FFFFFF"/>
                </a:solidFill>
                <a:latin typeface="Open Sans"/>
              </a:rPr>
              <a:t>Uniswap</a:t>
            </a:r>
          </a:p>
        </p:txBody>
      </p:sp>
      <p:sp>
        <p:nvSpPr>
          <p:cNvPr name="TextBox 16" id="16"/>
          <p:cNvSpPr txBox="true"/>
          <p:nvPr/>
        </p:nvSpPr>
        <p:spPr>
          <a:xfrm rot="0">
            <a:off x="7668912" y="5160308"/>
            <a:ext cx="2970104" cy="627849"/>
          </a:xfrm>
          <a:prstGeom prst="rect">
            <a:avLst/>
          </a:prstGeom>
        </p:spPr>
        <p:txBody>
          <a:bodyPr anchor="t" rtlCol="false" tIns="0" lIns="0" bIns="0" rIns="0">
            <a:spAutoFit/>
          </a:bodyPr>
          <a:lstStyle/>
          <a:p>
            <a:pPr algn="ctr">
              <a:lnSpc>
                <a:spcPts val="5186"/>
              </a:lnSpc>
            </a:pPr>
            <a:r>
              <a:rPr lang="en-US" sz="3704">
                <a:solidFill>
                  <a:srgbClr val="FFFFFF"/>
                </a:solidFill>
                <a:latin typeface="Open Sans"/>
              </a:rPr>
              <a:t>Pancakeswap</a:t>
            </a:r>
          </a:p>
        </p:txBody>
      </p:sp>
      <p:sp>
        <p:nvSpPr>
          <p:cNvPr name="TextBox 17" id="17"/>
          <p:cNvSpPr txBox="true"/>
          <p:nvPr/>
        </p:nvSpPr>
        <p:spPr>
          <a:xfrm rot="0">
            <a:off x="12438412" y="5160308"/>
            <a:ext cx="1136944" cy="627849"/>
          </a:xfrm>
          <a:prstGeom prst="rect">
            <a:avLst/>
          </a:prstGeom>
        </p:spPr>
        <p:txBody>
          <a:bodyPr anchor="t" rtlCol="false" tIns="0" lIns="0" bIns="0" rIns="0">
            <a:spAutoFit/>
          </a:bodyPr>
          <a:lstStyle/>
          <a:p>
            <a:pPr algn="ctr">
              <a:lnSpc>
                <a:spcPts val="5186"/>
              </a:lnSpc>
            </a:pPr>
            <a:r>
              <a:rPr lang="en-US" sz="3704">
                <a:solidFill>
                  <a:srgbClr val="FFFFFF"/>
                </a:solidFill>
                <a:latin typeface="Open Sans"/>
              </a:rPr>
              <a:t>AAVE</a:t>
            </a:r>
          </a:p>
        </p:txBody>
      </p:sp>
      <p:sp>
        <p:nvSpPr>
          <p:cNvPr name="TextBox 18" id="18"/>
          <p:cNvSpPr txBox="true"/>
          <p:nvPr/>
        </p:nvSpPr>
        <p:spPr>
          <a:xfrm rot="0">
            <a:off x="6017401" y="8833227"/>
            <a:ext cx="1680843" cy="627849"/>
          </a:xfrm>
          <a:prstGeom prst="rect">
            <a:avLst/>
          </a:prstGeom>
        </p:spPr>
        <p:txBody>
          <a:bodyPr anchor="t" rtlCol="false" tIns="0" lIns="0" bIns="0" rIns="0">
            <a:spAutoFit/>
          </a:bodyPr>
          <a:lstStyle/>
          <a:p>
            <a:pPr algn="ctr">
              <a:lnSpc>
                <a:spcPts val="5186"/>
              </a:lnSpc>
            </a:pPr>
            <a:r>
              <a:rPr lang="en-US" sz="3704">
                <a:solidFill>
                  <a:srgbClr val="FFFFFF"/>
                </a:solidFill>
                <a:latin typeface="Open Sans"/>
              </a:rPr>
              <a:t>Fantom</a:t>
            </a:r>
          </a:p>
        </p:txBody>
      </p:sp>
      <p:sp>
        <p:nvSpPr>
          <p:cNvPr name="TextBox 19" id="19"/>
          <p:cNvSpPr txBox="true"/>
          <p:nvPr/>
        </p:nvSpPr>
        <p:spPr>
          <a:xfrm rot="0">
            <a:off x="10062118" y="8833227"/>
            <a:ext cx="2456448" cy="627849"/>
          </a:xfrm>
          <a:prstGeom prst="rect">
            <a:avLst/>
          </a:prstGeom>
        </p:spPr>
        <p:txBody>
          <a:bodyPr anchor="t" rtlCol="false" tIns="0" lIns="0" bIns="0" rIns="0">
            <a:spAutoFit/>
          </a:bodyPr>
          <a:lstStyle/>
          <a:p>
            <a:pPr algn="ctr">
              <a:lnSpc>
                <a:spcPts val="5186"/>
              </a:lnSpc>
            </a:pPr>
            <a:r>
              <a:rPr lang="en-US" sz="3704">
                <a:solidFill>
                  <a:srgbClr val="FFFFFF"/>
                </a:solidFill>
                <a:latin typeface="Open Sans"/>
              </a:rPr>
              <a:t>Compound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4035511"/>
            <a:ext cx="6476926" cy="2396953"/>
          </a:xfrm>
          <a:prstGeom prst="rect">
            <a:avLst/>
          </a:prstGeom>
        </p:spPr>
        <p:txBody>
          <a:bodyPr anchor="t" rtlCol="false" tIns="0" lIns="0" bIns="0" rIns="0">
            <a:spAutoFit/>
          </a:bodyPr>
          <a:lstStyle/>
          <a:p>
            <a:pPr>
              <a:lnSpc>
                <a:spcPts val="9243"/>
              </a:lnSpc>
            </a:pPr>
            <a:r>
              <a:rPr lang="en-US" sz="9243">
                <a:solidFill>
                  <a:srgbClr val="737373"/>
                </a:solidFill>
                <a:latin typeface="Open Sans Extra Bold"/>
              </a:rPr>
              <a:t>What is </a:t>
            </a:r>
          </a:p>
          <a:p>
            <a:pPr>
              <a:lnSpc>
                <a:spcPts val="9243"/>
              </a:lnSpc>
            </a:pPr>
            <a:r>
              <a:rPr lang="en-US" sz="9243">
                <a:solidFill>
                  <a:srgbClr val="FF66C4"/>
                </a:solidFill>
                <a:latin typeface="Open Sans Extra Bold"/>
              </a:rPr>
              <a:t>Metaverse</a:t>
            </a:r>
          </a:p>
        </p:txBody>
      </p:sp>
      <p:sp>
        <p:nvSpPr>
          <p:cNvPr name="Freeform 3" id="3"/>
          <p:cNvSpPr/>
          <p:nvPr/>
        </p:nvSpPr>
        <p:spPr>
          <a:xfrm flipH="false" flipV="false" rot="0">
            <a:off x="11525972" y="2261223"/>
            <a:ext cx="5733328" cy="5764553"/>
          </a:xfrm>
          <a:custGeom>
            <a:avLst/>
            <a:gdLst/>
            <a:ahLst/>
            <a:cxnLst/>
            <a:rect r="r" b="b" t="t" l="l"/>
            <a:pathLst>
              <a:path h="5764553" w="5733328">
                <a:moveTo>
                  <a:pt x="0" y="0"/>
                </a:moveTo>
                <a:lnTo>
                  <a:pt x="5733328" y="0"/>
                </a:lnTo>
                <a:lnTo>
                  <a:pt x="5733328" y="5764554"/>
                </a:lnTo>
                <a:lnTo>
                  <a:pt x="0" y="5764554"/>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89951" y="5974925"/>
            <a:ext cx="6134881" cy="4546756"/>
          </a:xfrm>
          <a:custGeom>
            <a:avLst/>
            <a:gdLst/>
            <a:ahLst/>
            <a:cxnLst/>
            <a:rect r="r" b="b" t="t" l="l"/>
            <a:pathLst>
              <a:path h="4546756" w="6134881">
                <a:moveTo>
                  <a:pt x="0" y="0"/>
                </a:moveTo>
                <a:lnTo>
                  <a:pt x="6134881" y="0"/>
                </a:lnTo>
                <a:lnTo>
                  <a:pt x="6134881" y="4546756"/>
                </a:lnTo>
                <a:lnTo>
                  <a:pt x="0" y="4546756"/>
                </a:lnTo>
                <a:lnTo>
                  <a:pt x="0" y="0"/>
                </a:lnTo>
                <a:close/>
              </a:path>
            </a:pathLst>
          </a:custGeom>
          <a:blipFill>
            <a:blip r:embed="rId2">
              <a:extLst>
                <a:ext uri="{96DAC541-7B7A-43D3-8B79-37D633B846F1}">
                  <asvg:svgBlip xmlns:asvg="http://schemas.microsoft.com/office/drawing/2016/SVG/main" r:embed="rId3"/>
                </a:ext>
              </a:extLst>
            </a:blip>
            <a:stretch>
              <a:fillRect l="-198098" t="-3699" r="0" b="0"/>
            </a:stretch>
          </a:blipFill>
        </p:spPr>
      </p:sp>
      <p:sp>
        <p:nvSpPr>
          <p:cNvPr name="TextBox 3" id="3"/>
          <p:cNvSpPr txBox="true"/>
          <p:nvPr/>
        </p:nvSpPr>
        <p:spPr>
          <a:xfrm rot="0">
            <a:off x="2421590" y="2601047"/>
            <a:ext cx="13849165" cy="3073400"/>
          </a:xfrm>
          <a:prstGeom prst="rect">
            <a:avLst/>
          </a:prstGeom>
        </p:spPr>
        <p:txBody>
          <a:bodyPr anchor="t" rtlCol="false" tIns="0" lIns="0" bIns="0" rIns="0">
            <a:spAutoFit/>
          </a:bodyPr>
          <a:lstStyle/>
          <a:p>
            <a:pPr algn="ctr">
              <a:lnSpc>
                <a:spcPts val="4900"/>
              </a:lnSpc>
            </a:pPr>
            <a:r>
              <a:rPr lang="en-US" sz="3500">
                <a:solidFill>
                  <a:srgbClr val="FFFFFF"/>
                </a:solidFill>
                <a:latin typeface="Open Sans"/>
              </a:rPr>
              <a:t>The </a:t>
            </a:r>
            <a:r>
              <a:rPr lang="en-US" sz="3500">
                <a:solidFill>
                  <a:srgbClr val="FFFFFF"/>
                </a:solidFill>
                <a:latin typeface="Open Sans Bold"/>
              </a:rPr>
              <a:t>metaverse</a:t>
            </a:r>
            <a:r>
              <a:rPr lang="en-US" sz="3500">
                <a:solidFill>
                  <a:srgbClr val="FFFFFF"/>
                </a:solidFill>
                <a:latin typeface="Open Sans"/>
              </a:rPr>
              <a:t> is an extension of our real world into the digital realm providing an immersive multi-user experience for anyone accessing it around the globe. Accessing this virtual world requires the Internet and digital devices. The technology behind this is called Augmented Reality (AR) and Virtual Reality (VR).</a:t>
            </a:r>
          </a:p>
        </p:txBody>
      </p:sp>
      <p:sp>
        <p:nvSpPr>
          <p:cNvPr name="Freeform 4" id="4"/>
          <p:cNvSpPr/>
          <p:nvPr/>
        </p:nvSpPr>
        <p:spPr>
          <a:xfrm flipH="false" flipV="false" rot="0">
            <a:off x="7238806" y="6693457"/>
            <a:ext cx="1251123" cy="764322"/>
          </a:xfrm>
          <a:custGeom>
            <a:avLst/>
            <a:gdLst/>
            <a:ahLst/>
            <a:cxnLst/>
            <a:rect r="r" b="b" t="t" l="l"/>
            <a:pathLst>
              <a:path h="764322" w="1251123">
                <a:moveTo>
                  <a:pt x="0" y="0"/>
                </a:moveTo>
                <a:lnTo>
                  <a:pt x="1251123" y="0"/>
                </a:lnTo>
                <a:lnTo>
                  <a:pt x="1251123" y="764322"/>
                </a:lnTo>
                <a:lnTo>
                  <a:pt x="0" y="7643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899533" y="6693457"/>
            <a:ext cx="1027817" cy="764322"/>
          </a:xfrm>
          <a:custGeom>
            <a:avLst/>
            <a:gdLst/>
            <a:ahLst/>
            <a:cxnLst/>
            <a:rect r="r" b="b" t="t" l="l"/>
            <a:pathLst>
              <a:path h="764322" w="1027817">
                <a:moveTo>
                  <a:pt x="0" y="0"/>
                </a:moveTo>
                <a:lnTo>
                  <a:pt x="1027817" y="0"/>
                </a:lnTo>
                <a:lnTo>
                  <a:pt x="1027817" y="764322"/>
                </a:lnTo>
                <a:lnTo>
                  <a:pt x="0" y="7643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34793" y="6076492"/>
            <a:ext cx="6541546" cy="4445189"/>
          </a:xfrm>
          <a:custGeom>
            <a:avLst/>
            <a:gdLst/>
            <a:ahLst/>
            <a:cxnLst/>
            <a:rect r="r" b="b" t="t" l="l"/>
            <a:pathLst>
              <a:path h="4445189" w="6541546">
                <a:moveTo>
                  <a:pt x="0" y="0"/>
                </a:moveTo>
                <a:lnTo>
                  <a:pt x="6541545" y="0"/>
                </a:lnTo>
                <a:lnTo>
                  <a:pt x="6541545" y="4445189"/>
                </a:lnTo>
                <a:lnTo>
                  <a:pt x="0" y="4445189"/>
                </a:lnTo>
                <a:lnTo>
                  <a:pt x="0" y="0"/>
                </a:lnTo>
                <a:close/>
              </a:path>
            </a:pathLst>
          </a:custGeom>
          <a:blipFill>
            <a:blip r:embed="rId2">
              <a:extLst>
                <a:ext uri="{96DAC541-7B7A-43D3-8B79-37D633B846F1}">
                  <asvg:svgBlip xmlns:asvg="http://schemas.microsoft.com/office/drawing/2016/SVG/main" r:embed="rId3"/>
                </a:ext>
              </a:extLst>
            </a:blip>
            <a:stretch>
              <a:fillRect l="0" t="-6068" r="-179566" b="0"/>
            </a:stretch>
          </a:blipFill>
        </p:spPr>
      </p:sp>
      <p:sp>
        <p:nvSpPr>
          <p:cNvPr name="Freeform 7" id="7"/>
          <p:cNvSpPr/>
          <p:nvPr/>
        </p:nvSpPr>
        <p:spPr>
          <a:xfrm flipH="false" flipV="false" rot="0">
            <a:off x="10336925" y="6581784"/>
            <a:ext cx="879922" cy="987668"/>
          </a:xfrm>
          <a:custGeom>
            <a:avLst/>
            <a:gdLst/>
            <a:ahLst/>
            <a:cxnLst/>
            <a:rect r="r" b="b" t="t" l="l"/>
            <a:pathLst>
              <a:path h="987668" w="879922">
                <a:moveTo>
                  <a:pt x="0" y="0"/>
                </a:moveTo>
                <a:lnTo>
                  <a:pt x="879923" y="0"/>
                </a:lnTo>
                <a:lnTo>
                  <a:pt x="879923" y="987668"/>
                </a:lnTo>
                <a:lnTo>
                  <a:pt x="0" y="9876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5211199" y="909079"/>
            <a:ext cx="7865602" cy="87313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MetaVerse, The Future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421590" y="2601047"/>
            <a:ext cx="13849165" cy="3073400"/>
          </a:xfrm>
          <a:prstGeom prst="rect">
            <a:avLst/>
          </a:prstGeom>
        </p:spPr>
        <p:txBody>
          <a:bodyPr anchor="t" rtlCol="false" tIns="0" lIns="0" bIns="0" rIns="0">
            <a:spAutoFit/>
          </a:bodyPr>
          <a:lstStyle/>
          <a:p>
            <a:pPr algn="ctr">
              <a:lnSpc>
                <a:spcPts val="4900"/>
              </a:lnSpc>
            </a:pPr>
            <a:r>
              <a:rPr lang="en-US" sz="3500">
                <a:solidFill>
                  <a:srgbClr val="FFFFFF"/>
                </a:solidFill>
                <a:latin typeface="Open Sans"/>
              </a:rPr>
              <a:t>As world went through the PANDEMIC of COVID-19, many industries and nations has faced the economic crisis, because we had not prepared for it. But surprisingly many industries flourished and boomed many folds, like </a:t>
            </a:r>
            <a:r>
              <a:rPr lang="en-US" sz="3500">
                <a:solidFill>
                  <a:srgbClr val="FFFFFF"/>
                </a:solidFill>
                <a:latin typeface="Open Sans Bold"/>
              </a:rPr>
              <a:t>IT</a:t>
            </a:r>
            <a:r>
              <a:rPr lang="en-US" sz="3500">
                <a:solidFill>
                  <a:srgbClr val="FFFFFF"/>
                </a:solidFill>
                <a:latin typeface="Open Sans"/>
              </a:rPr>
              <a:t>, </a:t>
            </a:r>
            <a:r>
              <a:rPr lang="en-US" sz="3500">
                <a:solidFill>
                  <a:srgbClr val="FFFFFF"/>
                </a:solidFill>
                <a:latin typeface="Open Sans Bold"/>
              </a:rPr>
              <a:t>virtual products</a:t>
            </a:r>
            <a:r>
              <a:rPr lang="en-US" sz="3500">
                <a:solidFill>
                  <a:srgbClr val="FFFFFF"/>
                </a:solidFill>
                <a:latin typeface="Open Sans"/>
              </a:rPr>
              <a:t>, </a:t>
            </a:r>
            <a:r>
              <a:rPr lang="en-US" sz="3500">
                <a:solidFill>
                  <a:srgbClr val="FFFFFF"/>
                </a:solidFill>
                <a:latin typeface="Open Sans Bold"/>
              </a:rPr>
              <a:t>gaming</a:t>
            </a:r>
            <a:r>
              <a:rPr lang="en-US" sz="3500">
                <a:solidFill>
                  <a:srgbClr val="FFFFFF"/>
                </a:solidFill>
                <a:latin typeface="Open Sans"/>
              </a:rPr>
              <a:t>, </a:t>
            </a:r>
            <a:r>
              <a:rPr lang="en-US" sz="3500">
                <a:solidFill>
                  <a:srgbClr val="FFFFFF"/>
                </a:solidFill>
                <a:latin typeface="Open Sans Bold"/>
              </a:rPr>
              <a:t>online shopping</a:t>
            </a:r>
            <a:r>
              <a:rPr lang="en-US" sz="3500">
                <a:solidFill>
                  <a:srgbClr val="FFFFFF"/>
                </a:solidFill>
                <a:latin typeface="Open Sans"/>
              </a:rPr>
              <a:t> &amp; crypto is one of them.</a:t>
            </a:r>
          </a:p>
        </p:txBody>
      </p:sp>
      <p:sp>
        <p:nvSpPr>
          <p:cNvPr name="Freeform 3" id="3"/>
          <p:cNvSpPr/>
          <p:nvPr/>
        </p:nvSpPr>
        <p:spPr>
          <a:xfrm flipH="false" flipV="false" rot="0">
            <a:off x="0" y="7066853"/>
            <a:ext cx="4485891" cy="3134439"/>
          </a:xfrm>
          <a:custGeom>
            <a:avLst/>
            <a:gdLst/>
            <a:ahLst/>
            <a:cxnLst/>
            <a:rect r="r" b="b" t="t" l="l"/>
            <a:pathLst>
              <a:path h="3134439" w="4485891">
                <a:moveTo>
                  <a:pt x="0" y="0"/>
                </a:moveTo>
                <a:lnTo>
                  <a:pt x="4485891" y="0"/>
                </a:lnTo>
                <a:lnTo>
                  <a:pt x="4485891" y="3134439"/>
                </a:lnTo>
                <a:lnTo>
                  <a:pt x="0" y="3134439"/>
                </a:lnTo>
                <a:lnTo>
                  <a:pt x="0" y="0"/>
                </a:lnTo>
                <a:close/>
              </a:path>
            </a:pathLst>
          </a:custGeom>
          <a:blipFill>
            <a:blip r:embed="rId2">
              <a:extLst>
                <a:ext uri="{96DAC541-7B7A-43D3-8B79-37D633B846F1}">
                  <asvg:svgBlip xmlns:asvg="http://schemas.microsoft.com/office/drawing/2016/SVG/main" r:embed="rId3"/>
                </a:ext>
              </a:extLst>
            </a:blip>
            <a:stretch>
              <a:fillRect l="0" t="0" r="-171018" b="0"/>
            </a:stretch>
          </a:blipFill>
        </p:spPr>
      </p:sp>
      <p:sp>
        <p:nvSpPr>
          <p:cNvPr name="Freeform 4" id="4"/>
          <p:cNvSpPr/>
          <p:nvPr/>
        </p:nvSpPr>
        <p:spPr>
          <a:xfrm flipH="false" flipV="false" rot="0">
            <a:off x="14193170" y="7168064"/>
            <a:ext cx="4155170" cy="2932017"/>
          </a:xfrm>
          <a:custGeom>
            <a:avLst/>
            <a:gdLst/>
            <a:ahLst/>
            <a:cxnLst/>
            <a:rect r="r" b="b" t="t" l="l"/>
            <a:pathLst>
              <a:path h="2932017" w="4155170">
                <a:moveTo>
                  <a:pt x="0" y="0"/>
                </a:moveTo>
                <a:lnTo>
                  <a:pt x="4155170" y="0"/>
                </a:lnTo>
                <a:lnTo>
                  <a:pt x="4155170" y="2932017"/>
                </a:lnTo>
                <a:lnTo>
                  <a:pt x="0" y="2932017"/>
                </a:lnTo>
                <a:lnTo>
                  <a:pt x="0" y="0"/>
                </a:lnTo>
                <a:close/>
              </a:path>
            </a:pathLst>
          </a:custGeom>
          <a:blipFill>
            <a:blip r:embed="rId2">
              <a:extLst>
                <a:ext uri="{96DAC541-7B7A-43D3-8B79-37D633B846F1}">
                  <asvg:svgBlip xmlns:asvg="http://schemas.microsoft.com/office/drawing/2016/SVG/main" r:embed="rId3"/>
                </a:ext>
              </a:extLst>
            </a:blip>
            <a:stretch>
              <a:fillRect l="-192589" t="-6903" r="0" b="0"/>
            </a:stretch>
          </a:blipFill>
        </p:spPr>
      </p:sp>
      <p:sp>
        <p:nvSpPr>
          <p:cNvPr name="Freeform 5" id="5"/>
          <p:cNvSpPr/>
          <p:nvPr/>
        </p:nvSpPr>
        <p:spPr>
          <a:xfrm flipH="false" flipV="false" rot="0">
            <a:off x="7829394" y="7476428"/>
            <a:ext cx="3033557" cy="1947904"/>
          </a:xfrm>
          <a:custGeom>
            <a:avLst/>
            <a:gdLst/>
            <a:ahLst/>
            <a:cxnLst/>
            <a:rect r="r" b="b" t="t" l="l"/>
            <a:pathLst>
              <a:path h="1947904" w="3033557">
                <a:moveTo>
                  <a:pt x="0" y="0"/>
                </a:moveTo>
                <a:lnTo>
                  <a:pt x="3033557" y="0"/>
                </a:lnTo>
                <a:lnTo>
                  <a:pt x="3033557" y="1947904"/>
                </a:lnTo>
                <a:lnTo>
                  <a:pt x="0" y="1947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122866" y="909079"/>
            <a:ext cx="8042268" cy="87313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Importance of MetaVers</a:t>
            </a:r>
          </a:p>
        </p:txBody>
      </p:sp>
      <p:sp>
        <p:nvSpPr>
          <p:cNvPr name="TextBox 7" id="7"/>
          <p:cNvSpPr txBox="true"/>
          <p:nvPr/>
        </p:nvSpPr>
        <p:spPr>
          <a:xfrm rot="0">
            <a:off x="4724760" y="6156283"/>
            <a:ext cx="8838480" cy="910570"/>
          </a:xfrm>
          <a:prstGeom prst="rect">
            <a:avLst/>
          </a:prstGeom>
        </p:spPr>
        <p:txBody>
          <a:bodyPr anchor="t" rtlCol="false" tIns="0" lIns="0" bIns="0" rIns="0">
            <a:spAutoFit/>
          </a:bodyPr>
          <a:lstStyle/>
          <a:p>
            <a:pPr algn="ctr">
              <a:lnSpc>
                <a:spcPts val="3599"/>
              </a:lnSpc>
            </a:pPr>
            <a:r>
              <a:rPr lang="en-US" sz="3599">
                <a:solidFill>
                  <a:srgbClr val="5271FF"/>
                </a:solidFill>
                <a:latin typeface="Open Sans Bold Italics"/>
              </a:rPr>
              <a:t>World is moving towards virtualization and MetaVerse is the destination.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483287" y="1028700"/>
            <a:ext cx="11321425" cy="7726873"/>
          </a:xfrm>
          <a:custGeom>
            <a:avLst/>
            <a:gdLst/>
            <a:ahLst/>
            <a:cxnLst/>
            <a:rect r="r" b="b" t="t" l="l"/>
            <a:pathLst>
              <a:path h="7726873" w="11321425">
                <a:moveTo>
                  <a:pt x="0" y="0"/>
                </a:moveTo>
                <a:lnTo>
                  <a:pt x="11321426" y="0"/>
                </a:lnTo>
                <a:lnTo>
                  <a:pt x="11321426" y="7726873"/>
                </a:lnTo>
                <a:lnTo>
                  <a:pt x="0" y="7726873"/>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0">
            <a:off x="1608764" y="1602343"/>
            <a:ext cx="2440764" cy="2440764"/>
          </a:xfrm>
          <a:prstGeom prst="rect">
            <a:avLst/>
          </a:prstGeom>
        </p:spPr>
      </p:pic>
      <p:sp>
        <p:nvSpPr>
          <p:cNvPr name="Freeform 4" id="4"/>
          <p:cNvSpPr/>
          <p:nvPr/>
        </p:nvSpPr>
        <p:spPr>
          <a:xfrm flipH="false" flipV="false" rot="0">
            <a:off x="2127038" y="2248185"/>
            <a:ext cx="1404216" cy="1148904"/>
          </a:xfrm>
          <a:custGeom>
            <a:avLst/>
            <a:gdLst/>
            <a:ahLst/>
            <a:cxnLst/>
            <a:rect r="r" b="b" t="t" l="l"/>
            <a:pathLst>
              <a:path h="1148904" w="1404216">
                <a:moveTo>
                  <a:pt x="0" y="0"/>
                </a:moveTo>
                <a:lnTo>
                  <a:pt x="1404217" y="0"/>
                </a:lnTo>
                <a:lnTo>
                  <a:pt x="1404217" y="1148904"/>
                </a:lnTo>
                <a:lnTo>
                  <a:pt x="0" y="1148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5" id="5"/>
          <p:cNvPicPr>
            <a:picLocks noChangeAspect="true"/>
          </p:cNvPicPr>
          <p:nvPr/>
        </p:nvPicPr>
        <p:blipFill>
          <a:blip r:embed="rId3"/>
          <a:srcRect l="0" t="0" r="0" b="0"/>
          <a:stretch>
            <a:fillRect/>
          </a:stretch>
        </p:blipFill>
        <p:spPr>
          <a:xfrm flipH="false" flipV="false" rot="0">
            <a:off x="77447" y="4773236"/>
            <a:ext cx="2130053" cy="2130053"/>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858660" y="7439882"/>
            <a:ext cx="2162881" cy="216288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5159567" y="4828326"/>
            <a:ext cx="7968867" cy="5458674"/>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4238121" y="1602343"/>
            <a:ext cx="2542617" cy="2542617"/>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5999824" y="4671926"/>
            <a:ext cx="2225667" cy="2225667"/>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4436414" y="7392893"/>
            <a:ext cx="2310024" cy="2310024"/>
          </a:xfrm>
          <a:prstGeom prst="rect">
            <a:avLst/>
          </a:prstGeom>
        </p:spPr>
      </p:pic>
      <p:sp>
        <p:nvSpPr>
          <p:cNvPr name="Freeform 11" id="11"/>
          <p:cNvSpPr/>
          <p:nvPr/>
        </p:nvSpPr>
        <p:spPr>
          <a:xfrm flipH="false" flipV="false" rot="0">
            <a:off x="516320" y="5352280"/>
            <a:ext cx="1252306" cy="956307"/>
          </a:xfrm>
          <a:custGeom>
            <a:avLst/>
            <a:gdLst/>
            <a:ahLst/>
            <a:cxnLst/>
            <a:rect r="r" b="b" t="t" l="l"/>
            <a:pathLst>
              <a:path h="956307" w="1252306">
                <a:moveTo>
                  <a:pt x="0" y="0"/>
                </a:moveTo>
                <a:lnTo>
                  <a:pt x="1252306" y="0"/>
                </a:lnTo>
                <a:lnTo>
                  <a:pt x="1252306" y="956307"/>
                </a:lnTo>
                <a:lnTo>
                  <a:pt x="0" y="9563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207500" y="7887734"/>
            <a:ext cx="1511816" cy="1267177"/>
          </a:xfrm>
          <a:custGeom>
            <a:avLst/>
            <a:gdLst/>
            <a:ahLst/>
            <a:cxnLst/>
            <a:rect r="r" b="b" t="t" l="l"/>
            <a:pathLst>
              <a:path h="1267177" w="1511816">
                <a:moveTo>
                  <a:pt x="0" y="0"/>
                </a:moveTo>
                <a:lnTo>
                  <a:pt x="1511815" y="0"/>
                </a:lnTo>
                <a:lnTo>
                  <a:pt x="1511815" y="1267177"/>
                </a:lnTo>
                <a:lnTo>
                  <a:pt x="0" y="12671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4952381" y="2174907"/>
            <a:ext cx="1114097" cy="1295461"/>
          </a:xfrm>
          <a:custGeom>
            <a:avLst/>
            <a:gdLst/>
            <a:ahLst/>
            <a:cxnLst/>
            <a:rect r="r" b="b" t="t" l="l"/>
            <a:pathLst>
              <a:path h="1295461" w="1114097">
                <a:moveTo>
                  <a:pt x="0" y="0"/>
                </a:moveTo>
                <a:lnTo>
                  <a:pt x="1114097" y="0"/>
                </a:lnTo>
                <a:lnTo>
                  <a:pt x="1114097" y="1295461"/>
                </a:lnTo>
                <a:lnTo>
                  <a:pt x="0" y="1295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6423796" y="5127210"/>
            <a:ext cx="1377723" cy="1315099"/>
          </a:xfrm>
          <a:custGeom>
            <a:avLst/>
            <a:gdLst/>
            <a:ahLst/>
            <a:cxnLst/>
            <a:rect r="r" b="b" t="t" l="l"/>
            <a:pathLst>
              <a:path h="1315099" w="1377723">
                <a:moveTo>
                  <a:pt x="0" y="0"/>
                </a:moveTo>
                <a:lnTo>
                  <a:pt x="1377723" y="0"/>
                </a:lnTo>
                <a:lnTo>
                  <a:pt x="1377723" y="1315099"/>
                </a:lnTo>
                <a:lnTo>
                  <a:pt x="0" y="13150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4878300" y="7869782"/>
            <a:ext cx="1303081" cy="1303081"/>
          </a:xfrm>
          <a:custGeom>
            <a:avLst/>
            <a:gdLst/>
            <a:ahLst/>
            <a:cxnLst/>
            <a:rect r="r" b="b" t="t" l="l"/>
            <a:pathLst>
              <a:path h="1303081" w="1303081">
                <a:moveTo>
                  <a:pt x="0" y="0"/>
                </a:moveTo>
                <a:lnTo>
                  <a:pt x="1303081" y="0"/>
                </a:lnTo>
                <a:lnTo>
                  <a:pt x="1303081" y="1303081"/>
                </a:lnTo>
                <a:lnTo>
                  <a:pt x="0" y="130308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6" id="16"/>
          <p:cNvSpPr txBox="true"/>
          <p:nvPr/>
        </p:nvSpPr>
        <p:spPr>
          <a:xfrm rot="0">
            <a:off x="1608764" y="3966907"/>
            <a:ext cx="2312411" cy="670898"/>
          </a:xfrm>
          <a:prstGeom prst="rect">
            <a:avLst/>
          </a:prstGeom>
        </p:spPr>
        <p:txBody>
          <a:bodyPr anchor="t" rtlCol="false" tIns="0" lIns="0" bIns="0" rIns="0">
            <a:spAutoFit/>
          </a:bodyPr>
          <a:lstStyle/>
          <a:p>
            <a:pPr algn="ctr">
              <a:lnSpc>
                <a:spcPts val="5495"/>
              </a:lnSpc>
            </a:pPr>
            <a:r>
              <a:rPr lang="en-US" sz="3925">
                <a:solidFill>
                  <a:srgbClr val="000000"/>
                </a:solidFill>
                <a:latin typeface="Open Sans"/>
              </a:rPr>
              <a:t>Education</a:t>
            </a:r>
          </a:p>
        </p:txBody>
      </p:sp>
      <p:sp>
        <p:nvSpPr>
          <p:cNvPr name="TextBox 17" id="17"/>
          <p:cNvSpPr txBox="true"/>
          <p:nvPr/>
        </p:nvSpPr>
        <p:spPr>
          <a:xfrm rot="0">
            <a:off x="297125" y="6846138"/>
            <a:ext cx="1578683" cy="576142"/>
          </a:xfrm>
          <a:prstGeom prst="rect">
            <a:avLst/>
          </a:prstGeom>
        </p:spPr>
        <p:txBody>
          <a:bodyPr anchor="t" rtlCol="false" tIns="0" lIns="0" bIns="0" rIns="0">
            <a:spAutoFit/>
          </a:bodyPr>
          <a:lstStyle/>
          <a:p>
            <a:pPr algn="ctr">
              <a:lnSpc>
                <a:spcPts val="4796"/>
              </a:lnSpc>
            </a:pPr>
            <a:r>
              <a:rPr lang="en-US" sz="3425">
                <a:solidFill>
                  <a:srgbClr val="000000"/>
                </a:solidFill>
                <a:latin typeface="Open Sans"/>
              </a:rPr>
              <a:t>Gaming</a:t>
            </a:r>
          </a:p>
        </p:txBody>
      </p:sp>
      <p:sp>
        <p:nvSpPr>
          <p:cNvPr name="TextBox 18" id="18"/>
          <p:cNvSpPr txBox="true"/>
          <p:nvPr/>
        </p:nvSpPr>
        <p:spPr>
          <a:xfrm rot="0">
            <a:off x="1830672" y="9528012"/>
            <a:ext cx="2218857" cy="510707"/>
          </a:xfrm>
          <a:prstGeom prst="rect">
            <a:avLst/>
          </a:prstGeom>
        </p:spPr>
        <p:txBody>
          <a:bodyPr anchor="t" rtlCol="false" tIns="0" lIns="0" bIns="0" rIns="0">
            <a:spAutoFit/>
          </a:bodyPr>
          <a:lstStyle/>
          <a:p>
            <a:pPr algn="ctr">
              <a:lnSpc>
                <a:spcPts val="4191"/>
              </a:lnSpc>
            </a:pPr>
            <a:r>
              <a:rPr lang="en-US" sz="2993">
                <a:solidFill>
                  <a:srgbClr val="000000"/>
                </a:solidFill>
                <a:latin typeface="Open Sans"/>
              </a:rPr>
              <a:t>Social Media</a:t>
            </a:r>
          </a:p>
        </p:txBody>
      </p:sp>
      <p:sp>
        <p:nvSpPr>
          <p:cNvPr name="TextBox 19" id="19"/>
          <p:cNvSpPr txBox="true"/>
          <p:nvPr/>
        </p:nvSpPr>
        <p:spPr>
          <a:xfrm rot="0">
            <a:off x="14878300" y="4059235"/>
            <a:ext cx="1426252" cy="705240"/>
          </a:xfrm>
          <a:prstGeom prst="rect">
            <a:avLst/>
          </a:prstGeom>
        </p:spPr>
        <p:txBody>
          <a:bodyPr anchor="t" rtlCol="false" tIns="0" lIns="0" bIns="0" rIns="0">
            <a:spAutoFit/>
          </a:bodyPr>
          <a:lstStyle/>
          <a:p>
            <a:pPr algn="ctr">
              <a:lnSpc>
                <a:spcPts val="5725"/>
              </a:lnSpc>
            </a:pPr>
            <a:r>
              <a:rPr lang="en-US" sz="4089">
                <a:solidFill>
                  <a:srgbClr val="000000"/>
                </a:solidFill>
                <a:latin typeface="Open Sans"/>
              </a:rPr>
              <a:t>Office</a:t>
            </a:r>
          </a:p>
        </p:txBody>
      </p:sp>
      <p:sp>
        <p:nvSpPr>
          <p:cNvPr name="TextBox 20" id="20"/>
          <p:cNvSpPr txBox="true"/>
          <p:nvPr/>
        </p:nvSpPr>
        <p:spPr>
          <a:xfrm rot="0">
            <a:off x="16052566" y="6830918"/>
            <a:ext cx="2003141" cy="608964"/>
          </a:xfrm>
          <a:prstGeom prst="rect">
            <a:avLst/>
          </a:prstGeom>
        </p:spPr>
        <p:txBody>
          <a:bodyPr anchor="t" rtlCol="false" tIns="0" lIns="0" bIns="0" rIns="0">
            <a:spAutoFit/>
          </a:bodyPr>
          <a:lstStyle/>
          <a:p>
            <a:pPr algn="ctr">
              <a:lnSpc>
                <a:spcPts val="5011"/>
              </a:lnSpc>
            </a:pPr>
            <a:r>
              <a:rPr lang="en-US" sz="3579">
                <a:solidFill>
                  <a:srgbClr val="000000"/>
                </a:solidFill>
                <a:latin typeface="Open Sans"/>
              </a:rPr>
              <a:t>Shopping</a:t>
            </a:r>
          </a:p>
        </p:txBody>
      </p:sp>
      <p:sp>
        <p:nvSpPr>
          <p:cNvPr name="TextBox 21" id="21"/>
          <p:cNvSpPr txBox="true"/>
          <p:nvPr/>
        </p:nvSpPr>
        <p:spPr>
          <a:xfrm rot="0">
            <a:off x="14605552" y="9547387"/>
            <a:ext cx="2278261" cy="514350"/>
          </a:xfrm>
          <a:prstGeom prst="rect">
            <a:avLst/>
          </a:prstGeom>
        </p:spPr>
        <p:txBody>
          <a:bodyPr anchor="t" rtlCol="false" tIns="0" lIns="0" bIns="0" rIns="0">
            <a:spAutoFit/>
          </a:bodyPr>
          <a:lstStyle/>
          <a:p>
            <a:pPr algn="ctr">
              <a:lnSpc>
                <a:spcPts val="4200"/>
              </a:lnSpc>
            </a:pPr>
            <a:r>
              <a:rPr lang="en-US" sz="3000">
                <a:solidFill>
                  <a:srgbClr val="000000"/>
                </a:solidFill>
                <a:latin typeface="Open Sans"/>
              </a:rPr>
              <a:t>Virtual Living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351923" y="3261772"/>
            <a:ext cx="3245975" cy="3650892"/>
          </a:xfrm>
          <a:custGeom>
            <a:avLst/>
            <a:gdLst/>
            <a:ahLst/>
            <a:cxnLst/>
            <a:rect r="r" b="b" t="t" l="l"/>
            <a:pathLst>
              <a:path h="3650892" w="3245975">
                <a:moveTo>
                  <a:pt x="0" y="0"/>
                </a:moveTo>
                <a:lnTo>
                  <a:pt x="3245976" y="0"/>
                </a:lnTo>
                <a:lnTo>
                  <a:pt x="3245976"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93274" y="3261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0573" y="2499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31452" y="2499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70722" y="5450639"/>
            <a:ext cx="601779" cy="601779"/>
          </a:xfrm>
          <a:custGeom>
            <a:avLst/>
            <a:gdLst/>
            <a:ahLst/>
            <a:cxnLst/>
            <a:rect r="r" b="b" t="t" l="l"/>
            <a:pathLst>
              <a:path h="601779" w="601779">
                <a:moveTo>
                  <a:pt x="0" y="0"/>
                </a:moveTo>
                <a:lnTo>
                  <a:pt x="601779" y="0"/>
                </a:lnTo>
                <a:lnTo>
                  <a:pt x="601779" y="601779"/>
                </a:lnTo>
                <a:lnTo>
                  <a:pt x="0" y="601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912224" y="4786328"/>
            <a:ext cx="601779" cy="601779"/>
          </a:xfrm>
          <a:custGeom>
            <a:avLst/>
            <a:gdLst/>
            <a:ahLst/>
            <a:cxnLst/>
            <a:rect r="r" b="b" t="t" l="l"/>
            <a:pathLst>
              <a:path h="601779" w="601779">
                <a:moveTo>
                  <a:pt x="0" y="0"/>
                </a:moveTo>
                <a:lnTo>
                  <a:pt x="601779" y="0"/>
                </a:lnTo>
                <a:lnTo>
                  <a:pt x="601779" y="601780"/>
                </a:lnTo>
                <a:lnTo>
                  <a:pt x="0" y="60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415499" y="5388108"/>
            <a:ext cx="601779" cy="601779"/>
          </a:xfrm>
          <a:custGeom>
            <a:avLst/>
            <a:gdLst/>
            <a:ahLst/>
            <a:cxnLst/>
            <a:rect r="r" b="b" t="t" l="l"/>
            <a:pathLst>
              <a:path h="601779" w="601779">
                <a:moveTo>
                  <a:pt x="0" y="0"/>
                </a:moveTo>
                <a:lnTo>
                  <a:pt x="601779" y="0"/>
                </a:lnTo>
                <a:lnTo>
                  <a:pt x="601779" y="601779"/>
                </a:lnTo>
                <a:lnTo>
                  <a:pt x="0" y="601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93313" y="2724360"/>
            <a:ext cx="2083458" cy="2083458"/>
          </a:xfrm>
          <a:custGeom>
            <a:avLst/>
            <a:gdLst/>
            <a:ahLst/>
            <a:cxnLst/>
            <a:rect r="r" b="b" t="t" l="l"/>
            <a:pathLst>
              <a:path h="2083458" w="2083458">
                <a:moveTo>
                  <a:pt x="0" y="0"/>
                </a:moveTo>
                <a:lnTo>
                  <a:pt x="2083459" y="0"/>
                </a:lnTo>
                <a:lnTo>
                  <a:pt x="2083459" y="2083458"/>
                </a:lnTo>
                <a:lnTo>
                  <a:pt x="0" y="2083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948624" y="6312589"/>
            <a:ext cx="3245975" cy="3650892"/>
          </a:xfrm>
          <a:custGeom>
            <a:avLst/>
            <a:gdLst/>
            <a:ahLst/>
            <a:cxnLst/>
            <a:rect r="r" b="b" t="t" l="l"/>
            <a:pathLst>
              <a:path h="3650892" w="3245975">
                <a:moveTo>
                  <a:pt x="0" y="0"/>
                </a:moveTo>
                <a:lnTo>
                  <a:pt x="3245975" y="0"/>
                </a:lnTo>
                <a:lnTo>
                  <a:pt x="3245975" y="3650893"/>
                </a:lnTo>
                <a:lnTo>
                  <a:pt x="0" y="36508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185875" y="6312589"/>
            <a:ext cx="3245975" cy="3650892"/>
          </a:xfrm>
          <a:custGeom>
            <a:avLst/>
            <a:gdLst/>
            <a:ahLst/>
            <a:cxnLst/>
            <a:rect r="r" b="b" t="t" l="l"/>
            <a:pathLst>
              <a:path h="3650892" w="3245975">
                <a:moveTo>
                  <a:pt x="0" y="0"/>
                </a:moveTo>
                <a:lnTo>
                  <a:pt x="3245976" y="0"/>
                </a:lnTo>
                <a:lnTo>
                  <a:pt x="3245976" y="3650893"/>
                </a:lnTo>
                <a:lnTo>
                  <a:pt x="0" y="36508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435460" y="4246327"/>
            <a:ext cx="1078903" cy="1211013"/>
          </a:xfrm>
          <a:custGeom>
            <a:avLst/>
            <a:gdLst/>
            <a:ahLst/>
            <a:cxnLst/>
            <a:rect r="r" b="b" t="t" l="l"/>
            <a:pathLst>
              <a:path h="1211013" w="1078903">
                <a:moveTo>
                  <a:pt x="0" y="0"/>
                </a:moveTo>
                <a:lnTo>
                  <a:pt x="1078902" y="0"/>
                </a:lnTo>
                <a:lnTo>
                  <a:pt x="1078902" y="1211014"/>
                </a:lnTo>
                <a:lnTo>
                  <a:pt x="0" y="12110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576537" y="3937190"/>
            <a:ext cx="1476276" cy="1476276"/>
          </a:xfrm>
          <a:custGeom>
            <a:avLst/>
            <a:gdLst/>
            <a:ahLst/>
            <a:cxnLst/>
            <a:rect r="r" b="b" t="t" l="l"/>
            <a:pathLst>
              <a:path h="1476276" w="1476276">
                <a:moveTo>
                  <a:pt x="0" y="0"/>
                </a:moveTo>
                <a:lnTo>
                  <a:pt x="1476276" y="0"/>
                </a:lnTo>
                <a:lnTo>
                  <a:pt x="1476276" y="1476276"/>
                </a:lnTo>
                <a:lnTo>
                  <a:pt x="0" y="14762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3891459" y="7356486"/>
            <a:ext cx="1360305" cy="1011572"/>
          </a:xfrm>
          <a:custGeom>
            <a:avLst/>
            <a:gdLst/>
            <a:ahLst/>
            <a:cxnLst/>
            <a:rect r="r" b="b" t="t" l="l"/>
            <a:pathLst>
              <a:path h="1011572" w="1360305">
                <a:moveTo>
                  <a:pt x="0" y="0"/>
                </a:moveTo>
                <a:lnTo>
                  <a:pt x="1360305" y="0"/>
                </a:lnTo>
                <a:lnTo>
                  <a:pt x="1360305" y="1011572"/>
                </a:lnTo>
                <a:lnTo>
                  <a:pt x="0" y="10115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3266018" y="6961173"/>
            <a:ext cx="1162152" cy="1176863"/>
          </a:xfrm>
          <a:custGeom>
            <a:avLst/>
            <a:gdLst/>
            <a:ahLst/>
            <a:cxnLst/>
            <a:rect r="r" b="b" t="t" l="l"/>
            <a:pathLst>
              <a:path h="1176863" w="1162152">
                <a:moveTo>
                  <a:pt x="0" y="0"/>
                </a:moveTo>
                <a:lnTo>
                  <a:pt x="1162152" y="0"/>
                </a:lnTo>
                <a:lnTo>
                  <a:pt x="1162152" y="1176862"/>
                </a:lnTo>
                <a:lnTo>
                  <a:pt x="0" y="11768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4874291" y="3766089"/>
            <a:ext cx="1560296" cy="850361"/>
          </a:xfrm>
          <a:custGeom>
            <a:avLst/>
            <a:gdLst/>
            <a:ahLst/>
            <a:cxnLst/>
            <a:rect r="r" b="b" t="t" l="l"/>
            <a:pathLst>
              <a:path h="850361" w="1560296">
                <a:moveTo>
                  <a:pt x="0" y="0"/>
                </a:moveTo>
                <a:lnTo>
                  <a:pt x="1560296" y="0"/>
                </a:lnTo>
                <a:lnTo>
                  <a:pt x="1560296" y="850361"/>
                </a:lnTo>
                <a:lnTo>
                  <a:pt x="0" y="85036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4146865" y="1186824"/>
            <a:ext cx="10036679" cy="896627"/>
          </a:xfrm>
          <a:prstGeom prst="rect">
            <a:avLst/>
          </a:prstGeom>
        </p:spPr>
        <p:txBody>
          <a:bodyPr anchor="t" rtlCol="false" tIns="0" lIns="0" bIns="0" rIns="0">
            <a:spAutoFit/>
          </a:bodyPr>
          <a:lstStyle/>
          <a:p>
            <a:pPr algn="ctr">
              <a:lnSpc>
                <a:spcPts val="7361"/>
              </a:lnSpc>
            </a:pPr>
            <a:r>
              <a:rPr lang="en-US" sz="5258">
                <a:solidFill>
                  <a:srgbClr val="FF66C4"/>
                </a:solidFill>
                <a:latin typeface="Open Sans Extra Bold"/>
              </a:rPr>
              <a:t>Decentralized Ecosystem</a:t>
            </a:r>
          </a:p>
        </p:txBody>
      </p:sp>
      <p:sp>
        <p:nvSpPr>
          <p:cNvPr name="TextBox 18" id="18"/>
          <p:cNvSpPr txBox="true"/>
          <p:nvPr/>
        </p:nvSpPr>
        <p:spPr>
          <a:xfrm rot="0">
            <a:off x="1593313" y="4522928"/>
            <a:ext cx="2086421" cy="89852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Crypto</a:t>
            </a:r>
          </a:p>
          <a:p>
            <a:pPr algn="ctr">
              <a:lnSpc>
                <a:spcPts val="3500"/>
              </a:lnSpc>
            </a:pPr>
            <a:r>
              <a:rPr lang="en-US" sz="3500">
                <a:solidFill>
                  <a:srgbClr val="FFFFFF"/>
                </a:solidFill>
                <a:latin typeface="Open Sans Extra Bold"/>
              </a:rPr>
              <a:t>Currency</a:t>
            </a:r>
          </a:p>
        </p:txBody>
      </p:sp>
      <p:sp>
        <p:nvSpPr>
          <p:cNvPr name="TextBox 19" id="19"/>
          <p:cNvSpPr txBox="true"/>
          <p:nvPr/>
        </p:nvSpPr>
        <p:spPr>
          <a:xfrm rot="0">
            <a:off x="5598586" y="5467734"/>
            <a:ext cx="2752651" cy="46037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Blockchains</a:t>
            </a:r>
          </a:p>
        </p:txBody>
      </p:sp>
      <p:sp>
        <p:nvSpPr>
          <p:cNvPr name="TextBox 20" id="20"/>
          <p:cNvSpPr txBox="true"/>
          <p:nvPr/>
        </p:nvSpPr>
        <p:spPr>
          <a:xfrm rot="0">
            <a:off x="10822091" y="5480141"/>
            <a:ext cx="985168" cy="46037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DeFi</a:t>
            </a:r>
          </a:p>
        </p:txBody>
      </p:sp>
      <p:sp>
        <p:nvSpPr>
          <p:cNvPr name="TextBox 21" id="21"/>
          <p:cNvSpPr txBox="true"/>
          <p:nvPr/>
        </p:nvSpPr>
        <p:spPr>
          <a:xfrm rot="0">
            <a:off x="14428170" y="4683125"/>
            <a:ext cx="2452539" cy="46037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Metaverse</a:t>
            </a:r>
          </a:p>
        </p:txBody>
      </p:sp>
      <p:sp>
        <p:nvSpPr>
          <p:cNvPr name="TextBox 22" id="22"/>
          <p:cNvSpPr txBox="true"/>
          <p:nvPr/>
        </p:nvSpPr>
        <p:spPr>
          <a:xfrm rot="0">
            <a:off x="3930162" y="8459210"/>
            <a:ext cx="1282898" cy="46037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Web3</a:t>
            </a:r>
          </a:p>
        </p:txBody>
      </p:sp>
      <p:sp>
        <p:nvSpPr>
          <p:cNvPr name="TextBox 23" id="23"/>
          <p:cNvSpPr txBox="true"/>
          <p:nvPr/>
        </p:nvSpPr>
        <p:spPr>
          <a:xfrm rot="0">
            <a:off x="12520756" y="8252335"/>
            <a:ext cx="2576215" cy="89852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Artificial</a:t>
            </a:r>
          </a:p>
          <a:p>
            <a:pPr algn="ctr">
              <a:lnSpc>
                <a:spcPts val="3500"/>
              </a:lnSpc>
            </a:pPr>
            <a:r>
              <a:rPr lang="en-US" sz="3500">
                <a:solidFill>
                  <a:srgbClr val="FFFFFF"/>
                </a:solidFill>
                <a:latin typeface="Open Sans Extra Bold"/>
              </a:rPr>
              <a:t>Inteligence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38660" y="1080480"/>
            <a:ext cx="15120046" cy="7938024"/>
          </a:xfrm>
          <a:custGeom>
            <a:avLst/>
            <a:gdLst/>
            <a:ahLst/>
            <a:cxnLst/>
            <a:rect r="r" b="b" t="t" l="l"/>
            <a:pathLst>
              <a:path h="7938024" w="15120046">
                <a:moveTo>
                  <a:pt x="0" y="0"/>
                </a:moveTo>
                <a:lnTo>
                  <a:pt x="15120046" y="0"/>
                </a:lnTo>
                <a:lnTo>
                  <a:pt x="15120046" y="7938024"/>
                </a:lnTo>
                <a:lnTo>
                  <a:pt x="0" y="7938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7071" y="2960396"/>
            <a:ext cx="1319574" cy="725172"/>
          </a:xfrm>
          <a:custGeom>
            <a:avLst/>
            <a:gdLst/>
            <a:ahLst/>
            <a:cxnLst/>
            <a:rect r="r" b="b" t="t" l="l"/>
            <a:pathLst>
              <a:path h="725172" w="1319574">
                <a:moveTo>
                  <a:pt x="0" y="0"/>
                </a:moveTo>
                <a:lnTo>
                  <a:pt x="1319574" y="0"/>
                </a:lnTo>
                <a:lnTo>
                  <a:pt x="1319574" y="725171"/>
                </a:lnTo>
                <a:lnTo>
                  <a:pt x="0" y="725171"/>
                </a:lnTo>
                <a:lnTo>
                  <a:pt x="0" y="0"/>
                </a:lnTo>
                <a:close/>
              </a:path>
            </a:pathLst>
          </a:custGeom>
          <a:blipFill>
            <a:blip r:embed="rId4"/>
            <a:stretch>
              <a:fillRect l="0" t="0" r="0" b="0"/>
            </a:stretch>
          </a:blipFill>
        </p:spPr>
      </p:sp>
      <p:sp>
        <p:nvSpPr>
          <p:cNvPr name="Freeform 4" id="4"/>
          <p:cNvSpPr/>
          <p:nvPr/>
        </p:nvSpPr>
        <p:spPr>
          <a:xfrm flipH="false" flipV="false" rot="0">
            <a:off x="4863498" y="3196256"/>
            <a:ext cx="1696499" cy="360506"/>
          </a:xfrm>
          <a:custGeom>
            <a:avLst/>
            <a:gdLst/>
            <a:ahLst/>
            <a:cxnLst/>
            <a:rect r="r" b="b" t="t" l="l"/>
            <a:pathLst>
              <a:path h="360506" w="1696499">
                <a:moveTo>
                  <a:pt x="0" y="0"/>
                </a:moveTo>
                <a:lnTo>
                  <a:pt x="1696499" y="0"/>
                </a:lnTo>
                <a:lnTo>
                  <a:pt x="1696499" y="360506"/>
                </a:lnTo>
                <a:lnTo>
                  <a:pt x="0" y="360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110151" y="3791023"/>
            <a:ext cx="1463481" cy="476297"/>
          </a:xfrm>
          <a:custGeom>
            <a:avLst/>
            <a:gdLst/>
            <a:ahLst/>
            <a:cxnLst/>
            <a:rect r="r" b="b" t="t" l="l"/>
            <a:pathLst>
              <a:path h="476297" w="1463481">
                <a:moveTo>
                  <a:pt x="0" y="0"/>
                </a:moveTo>
                <a:lnTo>
                  <a:pt x="1463481" y="0"/>
                </a:lnTo>
                <a:lnTo>
                  <a:pt x="1463481" y="476297"/>
                </a:lnTo>
                <a:lnTo>
                  <a:pt x="0" y="4762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066188" y="3773834"/>
            <a:ext cx="526384" cy="493485"/>
          </a:xfrm>
          <a:custGeom>
            <a:avLst/>
            <a:gdLst/>
            <a:ahLst/>
            <a:cxnLst/>
            <a:rect r="r" b="b" t="t" l="l"/>
            <a:pathLst>
              <a:path h="493485" w="526384">
                <a:moveTo>
                  <a:pt x="0" y="0"/>
                </a:moveTo>
                <a:lnTo>
                  <a:pt x="526385" y="0"/>
                </a:lnTo>
                <a:lnTo>
                  <a:pt x="526385" y="493486"/>
                </a:lnTo>
                <a:lnTo>
                  <a:pt x="0" y="4934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322354" y="2960396"/>
            <a:ext cx="1039076" cy="692285"/>
          </a:xfrm>
          <a:custGeom>
            <a:avLst/>
            <a:gdLst/>
            <a:ahLst/>
            <a:cxnLst/>
            <a:rect r="r" b="b" t="t" l="l"/>
            <a:pathLst>
              <a:path h="692285" w="1039076">
                <a:moveTo>
                  <a:pt x="0" y="0"/>
                </a:moveTo>
                <a:lnTo>
                  <a:pt x="1039076" y="0"/>
                </a:lnTo>
                <a:lnTo>
                  <a:pt x="1039076" y="692284"/>
                </a:lnTo>
                <a:lnTo>
                  <a:pt x="0" y="6922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1424842" y="1151448"/>
            <a:ext cx="6218419" cy="1472801"/>
          </a:xfrm>
          <a:prstGeom prst="rect">
            <a:avLst/>
          </a:prstGeom>
        </p:spPr>
        <p:txBody>
          <a:bodyPr anchor="t" rtlCol="false" tIns="0" lIns="0" bIns="0" rIns="0">
            <a:spAutoFit/>
          </a:bodyPr>
          <a:lstStyle/>
          <a:p>
            <a:pPr algn="ctr">
              <a:lnSpc>
                <a:spcPts val="6384"/>
              </a:lnSpc>
            </a:pPr>
            <a:r>
              <a:rPr lang="en-US" sz="4560">
                <a:solidFill>
                  <a:srgbClr val="5271FF"/>
                </a:solidFill>
                <a:latin typeface="Open Sans Extra Bold"/>
              </a:rPr>
              <a:t>Expected Metaverse </a:t>
            </a:r>
          </a:p>
          <a:p>
            <a:pPr>
              <a:lnSpc>
                <a:spcPts val="4560"/>
              </a:lnSpc>
            </a:pPr>
            <a:r>
              <a:rPr lang="en-US" sz="4560">
                <a:solidFill>
                  <a:srgbClr val="5271FF"/>
                </a:solidFill>
                <a:latin typeface="Open Sans Extra Bold"/>
              </a:rPr>
              <a:t>Market Cap by 2030</a:t>
            </a:r>
          </a:p>
        </p:txBody>
      </p:sp>
      <p:sp>
        <p:nvSpPr>
          <p:cNvPr name="TextBox 9" id="9"/>
          <p:cNvSpPr txBox="true"/>
          <p:nvPr/>
        </p:nvSpPr>
        <p:spPr>
          <a:xfrm rot="0">
            <a:off x="1424842" y="9158895"/>
            <a:ext cx="69071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2020</a:t>
            </a:r>
          </a:p>
        </p:txBody>
      </p:sp>
      <p:sp>
        <p:nvSpPr>
          <p:cNvPr name="TextBox 10" id="10"/>
          <p:cNvSpPr txBox="true"/>
          <p:nvPr/>
        </p:nvSpPr>
        <p:spPr>
          <a:xfrm rot="0">
            <a:off x="2922790" y="9158895"/>
            <a:ext cx="69071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2021</a:t>
            </a:r>
          </a:p>
        </p:txBody>
      </p:sp>
      <p:sp>
        <p:nvSpPr>
          <p:cNvPr name="TextBox 11" id="11"/>
          <p:cNvSpPr txBox="true"/>
          <p:nvPr/>
        </p:nvSpPr>
        <p:spPr>
          <a:xfrm rot="0">
            <a:off x="4260246" y="9158895"/>
            <a:ext cx="69071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2022</a:t>
            </a:r>
          </a:p>
        </p:txBody>
      </p:sp>
      <p:sp>
        <p:nvSpPr>
          <p:cNvPr name="TextBox 12" id="12"/>
          <p:cNvSpPr txBox="true"/>
          <p:nvPr/>
        </p:nvSpPr>
        <p:spPr>
          <a:xfrm rot="0">
            <a:off x="5690777" y="9158895"/>
            <a:ext cx="69071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2023</a:t>
            </a:r>
          </a:p>
        </p:txBody>
      </p:sp>
      <p:sp>
        <p:nvSpPr>
          <p:cNvPr name="TextBox 13" id="13"/>
          <p:cNvSpPr txBox="true"/>
          <p:nvPr/>
        </p:nvSpPr>
        <p:spPr>
          <a:xfrm rot="0">
            <a:off x="7028233" y="9158895"/>
            <a:ext cx="69071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2024</a:t>
            </a:r>
          </a:p>
        </p:txBody>
      </p:sp>
      <p:sp>
        <p:nvSpPr>
          <p:cNvPr name="TextBox 14" id="14"/>
          <p:cNvSpPr txBox="true"/>
          <p:nvPr/>
        </p:nvSpPr>
        <p:spPr>
          <a:xfrm rot="0">
            <a:off x="8365688" y="9158895"/>
            <a:ext cx="69071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2025</a:t>
            </a:r>
          </a:p>
        </p:txBody>
      </p:sp>
      <p:sp>
        <p:nvSpPr>
          <p:cNvPr name="TextBox 15" id="15"/>
          <p:cNvSpPr txBox="true"/>
          <p:nvPr/>
        </p:nvSpPr>
        <p:spPr>
          <a:xfrm rot="0">
            <a:off x="9610068" y="9158895"/>
            <a:ext cx="69071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2026</a:t>
            </a:r>
          </a:p>
        </p:txBody>
      </p:sp>
      <p:sp>
        <p:nvSpPr>
          <p:cNvPr name="TextBox 16" id="16"/>
          <p:cNvSpPr txBox="true"/>
          <p:nvPr/>
        </p:nvSpPr>
        <p:spPr>
          <a:xfrm rot="0">
            <a:off x="11106373" y="9158895"/>
            <a:ext cx="69071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2027</a:t>
            </a:r>
          </a:p>
        </p:txBody>
      </p:sp>
      <p:sp>
        <p:nvSpPr>
          <p:cNvPr name="TextBox 17" id="17"/>
          <p:cNvSpPr txBox="true"/>
          <p:nvPr/>
        </p:nvSpPr>
        <p:spPr>
          <a:xfrm rot="0">
            <a:off x="12602678" y="9158895"/>
            <a:ext cx="69071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2028</a:t>
            </a:r>
          </a:p>
        </p:txBody>
      </p:sp>
      <p:sp>
        <p:nvSpPr>
          <p:cNvPr name="TextBox 18" id="18"/>
          <p:cNvSpPr txBox="true"/>
          <p:nvPr/>
        </p:nvSpPr>
        <p:spPr>
          <a:xfrm rot="0">
            <a:off x="14123319" y="9158895"/>
            <a:ext cx="69071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2029</a:t>
            </a:r>
          </a:p>
        </p:txBody>
      </p:sp>
      <p:sp>
        <p:nvSpPr>
          <p:cNvPr name="TextBox 19" id="19"/>
          <p:cNvSpPr txBox="true"/>
          <p:nvPr/>
        </p:nvSpPr>
        <p:spPr>
          <a:xfrm rot="0">
            <a:off x="15460775" y="9158895"/>
            <a:ext cx="69071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2030</a:t>
            </a:r>
          </a:p>
        </p:txBody>
      </p:sp>
      <p:sp>
        <p:nvSpPr>
          <p:cNvPr name="TextBox 20" id="20"/>
          <p:cNvSpPr txBox="true"/>
          <p:nvPr/>
        </p:nvSpPr>
        <p:spPr>
          <a:xfrm rot="0">
            <a:off x="1425074" y="8351027"/>
            <a:ext cx="627173"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$5 B</a:t>
            </a:r>
          </a:p>
        </p:txBody>
      </p:sp>
      <p:sp>
        <p:nvSpPr>
          <p:cNvPr name="TextBox 21" id="21"/>
          <p:cNvSpPr txBox="true"/>
          <p:nvPr/>
        </p:nvSpPr>
        <p:spPr>
          <a:xfrm rot="0">
            <a:off x="2695526" y="8171375"/>
            <a:ext cx="799884"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$40 B</a:t>
            </a:r>
          </a:p>
        </p:txBody>
      </p:sp>
      <p:sp>
        <p:nvSpPr>
          <p:cNvPr name="TextBox 22" id="22"/>
          <p:cNvSpPr txBox="true"/>
          <p:nvPr/>
        </p:nvSpPr>
        <p:spPr>
          <a:xfrm rot="0">
            <a:off x="5290835" y="7991724"/>
            <a:ext cx="799884"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$90 B</a:t>
            </a:r>
          </a:p>
        </p:txBody>
      </p:sp>
      <p:sp>
        <p:nvSpPr>
          <p:cNvPr name="TextBox 23" id="23"/>
          <p:cNvSpPr txBox="true"/>
          <p:nvPr/>
        </p:nvSpPr>
        <p:spPr>
          <a:xfrm rot="0">
            <a:off x="6559997" y="7632422"/>
            <a:ext cx="97246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$137 B</a:t>
            </a:r>
          </a:p>
        </p:txBody>
      </p:sp>
      <p:sp>
        <p:nvSpPr>
          <p:cNvPr name="TextBox 24" id="24"/>
          <p:cNvSpPr txBox="true"/>
          <p:nvPr/>
        </p:nvSpPr>
        <p:spPr>
          <a:xfrm rot="0">
            <a:off x="7945231" y="7273120"/>
            <a:ext cx="97246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$206 B</a:t>
            </a:r>
          </a:p>
        </p:txBody>
      </p:sp>
      <p:sp>
        <p:nvSpPr>
          <p:cNvPr name="TextBox 25" id="25"/>
          <p:cNvSpPr txBox="true"/>
          <p:nvPr/>
        </p:nvSpPr>
        <p:spPr>
          <a:xfrm rot="0">
            <a:off x="9469193" y="6763301"/>
            <a:ext cx="97246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$311 B</a:t>
            </a:r>
          </a:p>
        </p:txBody>
      </p:sp>
      <p:sp>
        <p:nvSpPr>
          <p:cNvPr name="TextBox 26" id="26"/>
          <p:cNvSpPr txBox="true"/>
          <p:nvPr/>
        </p:nvSpPr>
        <p:spPr>
          <a:xfrm rot="0">
            <a:off x="10831380" y="5966137"/>
            <a:ext cx="97246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$469 B</a:t>
            </a:r>
          </a:p>
        </p:txBody>
      </p:sp>
      <p:sp>
        <p:nvSpPr>
          <p:cNvPr name="TextBox 27" id="27"/>
          <p:cNvSpPr txBox="true"/>
          <p:nvPr/>
        </p:nvSpPr>
        <p:spPr>
          <a:xfrm rot="0">
            <a:off x="12116448" y="4641396"/>
            <a:ext cx="972461"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$707 B</a:t>
            </a:r>
          </a:p>
        </p:txBody>
      </p:sp>
      <p:sp>
        <p:nvSpPr>
          <p:cNvPr name="TextBox 28" id="28"/>
          <p:cNvSpPr txBox="true"/>
          <p:nvPr/>
        </p:nvSpPr>
        <p:spPr>
          <a:xfrm rot="0">
            <a:off x="4139886" y="8171375"/>
            <a:ext cx="799884"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$60 B</a:t>
            </a:r>
          </a:p>
        </p:txBody>
      </p:sp>
      <p:sp>
        <p:nvSpPr>
          <p:cNvPr name="TextBox 29" id="29"/>
          <p:cNvSpPr txBox="true"/>
          <p:nvPr/>
        </p:nvSpPr>
        <p:spPr>
          <a:xfrm rot="0">
            <a:off x="12984921" y="3094537"/>
            <a:ext cx="1145172"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$1066 B</a:t>
            </a:r>
          </a:p>
        </p:txBody>
      </p:sp>
      <p:sp>
        <p:nvSpPr>
          <p:cNvPr name="TextBox 30" id="30"/>
          <p:cNvSpPr txBox="true"/>
          <p:nvPr/>
        </p:nvSpPr>
        <p:spPr>
          <a:xfrm rot="0">
            <a:off x="14888189" y="671216"/>
            <a:ext cx="1145172" cy="409264"/>
          </a:xfrm>
          <a:prstGeom prst="rect">
            <a:avLst/>
          </a:prstGeom>
        </p:spPr>
        <p:txBody>
          <a:bodyPr anchor="t" rtlCol="false" tIns="0" lIns="0" bIns="0" rIns="0">
            <a:spAutoFit/>
          </a:bodyPr>
          <a:lstStyle/>
          <a:p>
            <a:pPr algn="ctr">
              <a:lnSpc>
                <a:spcPts val="3335"/>
              </a:lnSpc>
            </a:pPr>
            <a:r>
              <a:rPr lang="en-US" sz="2382">
                <a:solidFill>
                  <a:srgbClr val="5271FF"/>
                </a:solidFill>
                <a:latin typeface="Open Sans Light Bold"/>
              </a:rPr>
              <a:t>$1600 B</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4035511"/>
            <a:ext cx="4894957" cy="2396953"/>
          </a:xfrm>
          <a:prstGeom prst="rect">
            <a:avLst/>
          </a:prstGeom>
        </p:spPr>
        <p:txBody>
          <a:bodyPr anchor="t" rtlCol="false" tIns="0" lIns="0" bIns="0" rIns="0">
            <a:spAutoFit/>
          </a:bodyPr>
          <a:lstStyle/>
          <a:p>
            <a:pPr algn="ctr">
              <a:lnSpc>
                <a:spcPts val="9243"/>
              </a:lnSpc>
            </a:pPr>
            <a:r>
              <a:rPr lang="en-US" sz="9243">
                <a:solidFill>
                  <a:srgbClr val="737373"/>
                </a:solidFill>
                <a:latin typeface="Open Sans Extra Bold"/>
              </a:rPr>
              <a:t>What is </a:t>
            </a:r>
          </a:p>
          <a:p>
            <a:pPr algn="ctr">
              <a:lnSpc>
                <a:spcPts val="9243"/>
              </a:lnSpc>
            </a:pPr>
            <a:r>
              <a:rPr lang="en-US" sz="9243">
                <a:solidFill>
                  <a:srgbClr val="FF66C4"/>
                </a:solidFill>
                <a:latin typeface="Open Sans Extra Bold"/>
              </a:rPr>
              <a:t>Web 3.0</a:t>
            </a:r>
          </a:p>
        </p:txBody>
      </p:sp>
      <p:grpSp>
        <p:nvGrpSpPr>
          <p:cNvPr name="Group 3" id="3"/>
          <p:cNvGrpSpPr/>
          <p:nvPr/>
        </p:nvGrpSpPr>
        <p:grpSpPr>
          <a:xfrm rot="0">
            <a:off x="6645238" y="2994156"/>
            <a:ext cx="11642762" cy="4298689"/>
            <a:chOff x="0" y="0"/>
            <a:chExt cx="15523683" cy="5731585"/>
          </a:xfrm>
        </p:grpSpPr>
        <p:sp>
          <p:nvSpPr>
            <p:cNvPr name="Freeform 4" id="4"/>
            <p:cNvSpPr/>
            <p:nvPr/>
          </p:nvSpPr>
          <p:spPr>
            <a:xfrm flipH="false" flipV="false" rot="0">
              <a:off x="0" y="0"/>
              <a:ext cx="7822895" cy="5731585"/>
            </a:xfrm>
            <a:custGeom>
              <a:avLst/>
              <a:gdLst/>
              <a:ahLst/>
              <a:cxnLst/>
              <a:rect r="r" b="b" t="t" l="l"/>
              <a:pathLst>
                <a:path h="5731585" w="7822895">
                  <a:moveTo>
                    <a:pt x="0" y="0"/>
                  </a:moveTo>
                  <a:lnTo>
                    <a:pt x="7822895" y="0"/>
                  </a:lnTo>
                  <a:lnTo>
                    <a:pt x="7822895" y="5731585"/>
                  </a:lnTo>
                  <a:lnTo>
                    <a:pt x="0" y="5731585"/>
                  </a:lnTo>
                  <a:lnTo>
                    <a:pt x="0" y="0"/>
                  </a:lnTo>
                  <a:close/>
                </a:path>
              </a:pathLst>
            </a:custGeom>
            <a:blipFill>
              <a:blip r:embed="rId2">
                <a:extLst>
                  <a:ext uri="{96DAC541-7B7A-43D3-8B79-37D633B846F1}">
                    <asvg:svgBlip xmlns:asvg="http://schemas.microsoft.com/office/drawing/2016/SVG/main" r:embed="rId3"/>
                  </a:ext>
                </a:extLst>
              </a:blip>
              <a:stretch>
                <a:fillRect l="-184181" t="0" r="0" b="0"/>
              </a:stretch>
            </a:blipFill>
          </p:spPr>
        </p:sp>
        <p:sp>
          <p:nvSpPr>
            <p:cNvPr name="Freeform 5" id="5"/>
            <p:cNvSpPr/>
            <p:nvPr/>
          </p:nvSpPr>
          <p:spPr>
            <a:xfrm flipH="false" flipV="false" rot="0">
              <a:off x="6630955" y="76402"/>
              <a:ext cx="8892727" cy="5655183"/>
            </a:xfrm>
            <a:custGeom>
              <a:avLst/>
              <a:gdLst/>
              <a:ahLst/>
              <a:cxnLst/>
              <a:rect r="r" b="b" t="t" l="l"/>
              <a:pathLst>
                <a:path h="5655183" w="8892727">
                  <a:moveTo>
                    <a:pt x="0" y="0"/>
                  </a:moveTo>
                  <a:lnTo>
                    <a:pt x="8892728" y="0"/>
                  </a:lnTo>
                  <a:lnTo>
                    <a:pt x="8892728" y="5655183"/>
                  </a:lnTo>
                  <a:lnTo>
                    <a:pt x="0" y="5655183"/>
                  </a:lnTo>
                  <a:lnTo>
                    <a:pt x="0" y="0"/>
                  </a:lnTo>
                  <a:close/>
                </a:path>
              </a:pathLst>
            </a:custGeom>
            <a:blipFill>
              <a:blip r:embed="rId2">
                <a:extLst>
                  <a:ext uri="{96DAC541-7B7A-43D3-8B79-37D633B846F1}">
                    <asvg:svgBlip xmlns:asvg="http://schemas.microsoft.com/office/drawing/2016/SVG/main" r:embed="rId3"/>
                  </a:ext>
                </a:extLst>
              </a:blip>
              <a:stretch>
                <a:fillRect l="0" t="-1351" r="-149993" b="0"/>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04222" y="2982047"/>
            <a:ext cx="14279555" cy="3073400"/>
          </a:xfrm>
          <a:prstGeom prst="rect">
            <a:avLst/>
          </a:prstGeom>
        </p:spPr>
        <p:txBody>
          <a:bodyPr anchor="t" rtlCol="false" tIns="0" lIns="0" bIns="0" rIns="0">
            <a:spAutoFit/>
          </a:bodyPr>
          <a:lstStyle/>
          <a:p>
            <a:pPr algn="ctr">
              <a:lnSpc>
                <a:spcPts val="4900"/>
              </a:lnSpc>
            </a:pPr>
            <a:r>
              <a:rPr lang="en-US" sz="3500">
                <a:solidFill>
                  <a:srgbClr val="FFFFFF"/>
                </a:solidFill>
                <a:latin typeface="Open Sans"/>
              </a:rPr>
              <a:t>Web 3.0 is the third generation of the evolution of web technologies. The web, also known as the World Wide Web, is the foundational layer for how the internet is used, providing website and application services. In web 3.0 there will be huge privacy &amp; your data protection. All based on blockchain &amp; completely decentralised.</a:t>
            </a:r>
          </a:p>
        </p:txBody>
      </p:sp>
      <p:sp>
        <p:nvSpPr>
          <p:cNvPr name="Freeform 3" id="3"/>
          <p:cNvSpPr/>
          <p:nvPr/>
        </p:nvSpPr>
        <p:spPr>
          <a:xfrm flipH="false" flipV="false" rot="0">
            <a:off x="-373005" y="6960013"/>
            <a:ext cx="5227449" cy="3326987"/>
          </a:xfrm>
          <a:custGeom>
            <a:avLst/>
            <a:gdLst/>
            <a:ahLst/>
            <a:cxnLst/>
            <a:rect r="r" b="b" t="t" l="l"/>
            <a:pathLst>
              <a:path h="3326987" w="5227449">
                <a:moveTo>
                  <a:pt x="0" y="0"/>
                </a:moveTo>
                <a:lnTo>
                  <a:pt x="5227449" y="0"/>
                </a:lnTo>
                <a:lnTo>
                  <a:pt x="5227449" y="3326987"/>
                </a:lnTo>
                <a:lnTo>
                  <a:pt x="0" y="3326987"/>
                </a:lnTo>
                <a:lnTo>
                  <a:pt x="0" y="0"/>
                </a:lnTo>
                <a:close/>
              </a:path>
            </a:pathLst>
          </a:custGeom>
          <a:blipFill>
            <a:blip r:embed="rId2">
              <a:extLst>
                <a:ext uri="{96DAC541-7B7A-43D3-8B79-37D633B846F1}">
                  <asvg:svgBlip xmlns:asvg="http://schemas.microsoft.com/office/drawing/2016/SVG/main" r:embed="rId3"/>
                </a:ext>
              </a:extLst>
            </a:blip>
            <a:stretch>
              <a:fillRect l="0" t="0" r="-146859" b="0"/>
            </a:stretch>
          </a:blipFill>
        </p:spPr>
      </p:sp>
      <p:sp>
        <p:nvSpPr>
          <p:cNvPr name="TextBox 4" id="4"/>
          <p:cNvSpPr txBox="true"/>
          <p:nvPr/>
        </p:nvSpPr>
        <p:spPr>
          <a:xfrm rot="0">
            <a:off x="4289747" y="909079"/>
            <a:ext cx="9708505" cy="872065"/>
          </a:xfrm>
          <a:prstGeom prst="rect">
            <a:avLst/>
          </a:prstGeom>
        </p:spPr>
        <p:txBody>
          <a:bodyPr anchor="t" rtlCol="false" tIns="0" lIns="0" bIns="0" rIns="0">
            <a:spAutoFit/>
          </a:bodyPr>
          <a:lstStyle/>
          <a:p>
            <a:pPr algn="ctr">
              <a:lnSpc>
                <a:spcPts val="7058"/>
              </a:lnSpc>
            </a:pPr>
            <a:r>
              <a:rPr lang="en-US" sz="5041">
                <a:solidFill>
                  <a:srgbClr val="FFFFFF"/>
                </a:solidFill>
                <a:latin typeface="Open Sans Extra Bold"/>
              </a:rPr>
              <a:t>Web 3, The Future of Internet</a:t>
            </a:r>
          </a:p>
        </p:txBody>
      </p:sp>
      <p:sp>
        <p:nvSpPr>
          <p:cNvPr name="Freeform 5" id="5"/>
          <p:cNvSpPr/>
          <p:nvPr/>
        </p:nvSpPr>
        <p:spPr>
          <a:xfrm flipH="false" flipV="false" rot="0">
            <a:off x="14007410" y="6960013"/>
            <a:ext cx="4529740" cy="3326987"/>
          </a:xfrm>
          <a:custGeom>
            <a:avLst/>
            <a:gdLst/>
            <a:ahLst/>
            <a:cxnLst/>
            <a:rect r="r" b="b" t="t" l="l"/>
            <a:pathLst>
              <a:path h="3326987" w="4529740">
                <a:moveTo>
                  <a:pt x="0" y="0"/>
                </a:moveTo>
                <a:lnTo>
                  <a:pt x="4529740" y="0"/>
                </a:lnTo>
                <a:lnTo>
                  <a:pt x="4529740" y="3326987"/>
                </a:lnTo>
                <a:lnTo>
                  <a:pt x="0" y="3326987"/>
                </a:lnTo>
                <a:lnTo>
                  <a:pt x="0" y="0"/>
                </a:lnTo>
                <a:close/>
              </a:path>
            </a:pathLst>
          </a:custGeom>
          <a:blipFill>
            <a:blip r:embed="rId2">
              <a:extLst>
                <a:ext uri="{96DAC541-7B7A-43D3-8B79-37D633B846F1}">
                  <asvg:svgBlip xmlns:asvg="http://schemas.microsoft.com/office/drawing/2016/SVG/main" r:embed="rId3"/>
                </a:ext>
              </a:extLst>
            </a:blip>
            <a:stretch>
              <a:fillRect l="-184882" t="0" r="0" b="0"/>
            </a:stretch>
          </a:blipFill>
        </p:spPr>
      </p:sp>
      <p:sp>
        <p:nvSpPr>
          <p:cNvPr name="TextBox 6" id="6"/>
          <p:cNvSpPr txBox="true"/>
          <p:nvPr/>
        </p:nvSpPr>
        <p:spPr>
          <a:xfrm rot="0">
            <a:off x="4724760" y="6542827"/>
            <a:ext cx="8838480" cy="910570"/>
          </a:xfrm>
          <a:prstGeom prst="rect">
            <a:avLst/>
          </a:prstGeom>
        </p:spPr>
        <p:txBody>
          <a:bodyPr anchor="t" rtlCol="false" tIns="0" lIns="0" bIns="0" rIns="0">
            <a:spAutoFit/>
          </a:bodyPr>
          <a:lstStyle/>
          <a:p>
            <a:pPr algn="ctr">
              <a:lnSpc>
                <a:spcPts val="3599"/>
              </a:lnSpc>
            </a:pPr>
            <a:r>
              <a:rPr lang="en-US" sz="3599">
                <a:solidFill>
                  <a:srgbClr val="5271FF"/>
                </a:solidFill>
                <a:latin typeface="Open Sans Bold Italics"/>
              </a:rPr>
              <a:t>No one will be able to track a user on web 3.0. Data will be most secured.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446468" y="2480704"/>
            <a:ext cx="1734145" cy="596900"/>
          </a:xfrm>
          <a:prstGeom prst="rect">
            <a:avLst/>
          </a:prstGeom>
        </p:spPr>
        <p:txBody>
          <a:bodyPr anchor="t" rtlCol="false" tIns="0" lIns="0" bIns="0" rIns="0">
            <a:spAutoFit/>
          </a:bodyPr>
          <a:lstStyle/>
          <a:p>
            <a:pPr algn="ctr">
              <a:lnSpc>
                <a:spcPts val="4900"/>
              </a:lnSpc>
            </a:pPr>
            <a:r>
              <a:rPr lang="en-US" sz="3500">
                <a:solidFill>
                  <a:srgbClr val="FF66C4"/>
                </a:solidFill>
                <a:latin typeface="Canva Sans Bold"/>
              </a:rPr>
              <a:t>Web 1.0</a:t>
            </a:r>
          </a:p>
        </p:txBody>
      </p:sp>
      <p:sp>
        <p:nvSpPr>
          <p:cNvPr name="TextBox 3" id="3"/>
          <p:cNvSpPr txBox="true"/>
          <p:nvPr/>
        </p:nvSpPr>
        <p:spPr>
          <a:xfrm rot="0">
            <a:off x="4641424" y="2480704"/>
            <a:ext cx="1747614" cy="596900"/>
          </a:xfrm>
          <a:prstGeom prst="rect">
            <a:avLst/>
          </a:prstGeom>
        </p:spPr>
        <p:txBody>
          <a:bodyPr anchor="t" rtlCol="false" tIns="0" lIns="0" bIns="0" rIns="0">
            <a:spAutoFit/>
          </a:bodyPr>
          <a:lstStyle/>
          <a:p>
            <a:pPr algn="ctr">
              <a:lnSpc>
                <a:spcPts val="4900"/>
              </a:lnSpc>
            </a:pPr>
            <a:r>
              <a:rPr lang="en-US" sz="3500">
                <a:solidFill>
                  <a:srgbClr val="FF66C4"/>
                </a:solidFill>
                <a:latin typeface="Canva Sans Bold"/>
              </a:rPr>
              <a:t>Web 2.0</a:t>
            </a:r>
          </a:p>
        </p:txBody>
      </p:sp>
      <p:sp>
        <p:nvSpPr>
          <p:cNvPr name="TextBox 4" id="4"/>
          <p:cNvSpPr txBox="true"/>
          <p:nvPr/>
        </p:nvSpPr>
        <p:spPr>
          <a:xfrm rot="0">
            <a:off x="7846363" y="2480704"/>
            <a:ext cx="1762571" cy="596900"/>
          </a:xfrm>
          <a:prstGeom prst="rect">
            <a:avLst/>
          </a:prstGeom>
        </p:spPr>
        <p:txBody>
          <a:bodyPr anchor="t" rtlCol="false" tIns="0" lIns="0" bIns="0" rIns="0">
            <a:spAutoFit/>
          </a:bodyPr>
          <a:lstStyle/>
          <a:p>
            <a:pPr algn="ctr">
              <a:lnSpc>
                <a:spcPts val="4900"/>
              </a:lnSpc>
            </a:pPr>
            <a:r>
              <a:rPr lang="en-US" sz="3500">
                <a:solidFill>
                  <a:srgbClr val="FF66C4"/>
                </a:solidFill>
                <a:latin typeface="Canva Sans Bold"/>
              </a:rPr>
              <a:t>Web 3.0</a:t>
            </a:r>
          </a:p>
        </p:txBody>
      </p:sp>
      <p:sp>
        <p:nvSpPr>
          <p:cNvPr name="TextBox 5" id="5"/>
          <p:cNvSpPr txBox="true"/>
          <p:nvPr/>
        </p:nvSpPr>
        <p:spPr>
          <a:xfrm rot="0">
            <a:off x="1028700" y="3150585"/>
            <a:ext cx="2569682" cy="692150"/>
          </a:xfrm>
          <a:prstGeom prst="rect">
            <a:avLst/>
          </a:prstGeom>
        </p:spPr>
        <p:txBody>
          <a:bodyPr anchor="t" rtlCol="false" tIns="0" lIns="0" bIns="0" rIns="0">
            <a:spAutoFit/>
          </a:bodyPr>
          <a:lstStyle/>
          <a:p>
            <a:pPr algn="ctr">
              <a:lnSpc>
                <a:spcPts val="2799"/>
              </a:lnSpc>
            </a:pPr>
            <a:r>
              <a:rPr lang="en-US" sz="1999">
                <a:solidFill>
                  <a:srgbClr val="FFFFFF"/>
                </a:solidFill>
                <a:latin typeface="Canva Sans"/>
              </a:rPr>
              <a:t>Static web pages, lack of interactivity.</a:t>
            </a:r>
          </a:p>
        </p:txBody>
      </p:sp>
      <p:sp>
        <p:nvSpPr>
          <p:cNvPr name="TextBox 6" id="6"/>
          <p:cNvSpPr txBox="true"/>
          <p:nvPr/>
        </p:nvSpPr>
        <p:spPr>
          <a:xfrm rot="0">
            <a:off x="4140845" y="3150585"/>
            <a:ext cx="2748772" cy="1749425"/>
          </a:xfrm>
          <a:prstGeom prst="rect">
            <a:avLst/>
          </a:prstGeom>
        </p:spPr>
        <p:txBody>
          <a:bodyPr anchor="t" rtlCol="false" tIns="0" lIns="0" bIns="0" rIns="0">
            <a:spAutoFit/>
          </a:bodyPr>
          <a:lstStyle/>
          <a:p>
            <a:pPr algn="ctr">
              <a:lnSpc>
                <a:spcPts val="2799"/>
              </a:lnSpc>
            </a:pPr>
            <a:r>
              <a:rPr lang="en-US" sz="1999">
                <a:solidFill>
                  <a:srgbClr val="FFFFFF"/>
                </a:solidFill>
                <a:latin typeface="Canva Sans"/>
              </a:rPr>
              <a:t>Social media platforms, user-interactivity, web application &amp; databased.</a:t>
            </a:r>
          </a:p>
        </p:txBody>
      </p:sp>
      <p:sp>
        <p:nvSpPr>
          <p:cNvPr name="TextBox 7" id="7"/>
          <p:cNvSpPr txBox="true"/>
          <p:nvPr/>
        </p:nvSpPr>
        <p:spPr>
          <a:xfrm rot="0">
            <a:off x="7252990" y="3150585"/>
            <a:ext cx="2808659" cy="1044575"/>
          </a:xfrm>
          <a:prstGeom prst="rect">
            <a:avLst/>
          </a:prstGeom>
        </p:spPr>
        <p:txBody>
          <a:bodyPr anchor="t" rtlCol="false" tIns="0" lIns="0" bIns="0" rIns="0">
            <a:spAutoFit/>
          </a:bodyPr>
          <a:lstStyle/>
          <a:p>
            <a:pPr algn="ctr">
              <a:lnSpc>
                <a:spcPts val="2799"/>
              </a:lnSpc>
            </a:pPr>
            <a:r>
              <a:rPr lang="en-US" sz="1999">
                <a:solidFill>
                  <a:srgbClr val="FFFFFF"/>
                </a:solidFill>
                <a:latin typeface="Canva Sans"/>
              </a:rPr>
              <a:t>Decentralized, usage of blockchain, data &amp; user privacy centric.</a:t>
            </a:r>
          </a:p>
        </p:txBody>
      </p:sp>
      <p:sp>
        <p:nvSpPr>
          <p:cNvPr name="Freeform 8" id="8"/>
          <p:cNvSpPr/>
          <p:nvPr/>
        </p:nvSpPr>
        <p:spPr>
          <a:xfrm flipH="false" flipV="false" rot="0">
            <a:off x="1610811" y="439266"/>
            <a:ext cx="15648489" cy="8215457"/>
          </a:xfrm>
          <a:custGeom>
            <a:avLst/>
            <a:gdLst/>
            <a:ahLst/>
            <a:cxnLst/>
            <a:rect r="r" b="b" t="t" l="l"/>
            <a:pathLst>
              <a:path h="8215457" w="15648489">
                <a:moveTo>
                  <a:pt x="0" y="0"/>
                </a:moveTo>
                <a:lnTo>
                  <a:pt x="15648489" y="0"/>
                </a:lnTo>
                <a:lnTo>
                  <a:pt x="15648489" y="8215457"/>
                </a:lnTo>
                <a:lnTo>
                  <a:pt x="0" y="8215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17108" y="8654723"/>
            <a:ext cx="658720" cy="1084719"/>
          </a:xfrm>
          <a:custGeom>
            <a:avLst/>
            <a:gdLst/>
            <a:ahLst/>
            <a:cxnLst/>
            <a:rect r="r" b="b" t="t" l="l"/>
            <a:pathLst>
              <a:path h="1084719" w="658720">
                <a:moveTo>
                  <a:pt x="0" y="0"/>
                </a:moveTo>
                <a:lnTo>
                  <a:pt x="658720" y="0"/>
                </a:lnTo>
                <a:lnTo>
                  <a:pt x="658720" y="1084719"/>
                </a:lnTo>
                <a:lnTo>
                  <a:pt x="0" y="1084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1726394">
            <a:off x="15042512" y="345652"/>
            <a:ext cx="1593992" cy="1050042"/>
          </a:xfrm>
          <a:custGeom>
            <a:avLst/>
            <a:gdLst/>
            <a:ahLst/>
            <a:cxnLst/>
            <a:rect r="r" b="b" t="t" l="l"/>
            <a:pathLst>
              <a:path h="1050042" w="1593992">
                <a:moveTo>
                  <a:pt x="1593991" y="0"/>
                </a:moveTo>
                <a:lnTo>
                  <a:pt x="0" y="0"/>
                </a:lnTo>
                <a:lnTo>
                  <a:pt x="0" y="1050042"/>
                </a:lnTo>
                <a:lnTo>
                  <a:pt x="1593991" y="1050042"/>
                </a:lnTo>
                <a:lnTo>
                  <a:pt x="1593991" y="0"/>
                </a:lnTo>
                <a:close/>
              </a:path>
            </a:pathLst>
          </a:custGeom>
          <a:blipFill>
            <a:blip r:embed="rId6"/>
            <a:stretch>
              <a:fillRect l="0" t="0" r="0" b="0"/>
            </a:stretch>
          </a:blipFill>
        </p:spPr>
      </p:sp>
      <p:sp>
        <p:nvSpPr>
          <p:cNvPr name="Freeform 11" id="11"/>
          <p:cNvSpPr/>
          <p:nvPr/>
        </p:nvSpPr>
        <p:spPr>
          <a:xfrm flipH="true" flipV="false" rot="-334665">
            <a:off x="2585672" y="6888299"/>
            <a:ext cx="1482349" cy="1570701"/>
          </a:xfrm>
          <a:custGeom>
            <a:avLst/>
            <a:gdLst/>
            <a:ahLst/>
            <a:cxnLst/>
            <a:rect r="r" b="b" t="t" l="l"/>
            <a:pathLst>
              <a:path h="1570701" w="1482349">
                <a:moveTo>
                  <a:pt x="1482349" y="0"/>
                </a:moveTo>
                <a:lnTo>
                  <a:pt x="0" y="0"/>
                </a:lnTo>
                <a:lnTo>
                  <a:pt x="0" y="1570701"/>
                </a:lnTo>
                <a:lnTo>
                  <a:pt x="1482349" y="1570701"/>
                </a:lnTo>
                <a:lnTo>
                  <a:pt x="1482349" y="0"/>
                </a:lnTo>
                <a:close/>
              </a:path>
            </a:pathLst>
          </a:custGeom>
          <a:blipFill>
            <a:blip r:embed="rId7"/>
            <a:stretch>
              <a:fillRect l="0" t="0" r="0" b="0"/>
            </a:stretch>
          </a:blipFill>
        </p:spPr>
      </p:sp>
      <p:sp>
        <p:nvSpPr>
          <p:cNvPr name="Freeform 12" id="12"/>
          <p:cNvSpPr/>
          <p:nvPr/>
        </p:nvSpPr>
        <p:spPr>
          <a:xfrm flipH="false" flipV="false" rot="0">
            <a:off x="6493854" y="6376386"/>
            <a:ext cx="1518271" cy="1452019"/>
          </a:xfrm>
          <a:custGeom>
            <a:avLst/>
            <a:gdLst/>
            <a:ahLst/>
            <a:cxnLst/>
            <a:rect r="r" b="b" t="t" l="l"/>
            <a:pathLst>
              <a:path h="1452019" w="1518271">
                <a:moveTo>
                  <a:pt x="0" y="0"/>
                </a:moveTo>
                <a:lnTo>
                  <a:pt x="1518271" y="0"/>
                </a:lnTo>
                <a:lnTo>
                  <a:pt x="1518271" y="1452019"/>
                </a:lnTo>
                <a:lnTo>
                  <a:pt x="0" y="1452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2079571" y="3842736"/>
            <a:ext cx="1333698" cy="1060290"/>
          </a:xfrm>
          <a:custGeom>
            <a:avLst/>
            <a:gdLst/>
            <a:ahLst/>
            <a:cxnLst/>
            <a:rect r="r" b="b" t="t" l="l"/>
            <a:pathLst>
              <a:path h="1060290" w="1333698">
                <a:moveTo>
                  <a:pt x="0" y="0"/>
                </a:moveTo>
                <a:lnTo>
                  <a:pt x="1333698" y="0"/>
                </a:lnTo>
                <a:lnTo>
                  <a:pt x="1333698" y="1060289"/>
                </a:lnTo>
                <a:lnTo>
                  <a:pt x="0" y="1060289"/>
                </a:lnTo>
                <a:lnTo>
                  <a:pt x="0" y="0"/>
                </a:lnTo>
                <a:close/>
              </a:path>
            </a:pathLst>
          </a:custGeom>
          <a:blipFill>
            <a:blip r:embed="rId10"/>
            <a:stretch>
              <a:fillRect l="0" t="0" r="0" b="0"/>
            </a:stretch>
          </a:blipFill>
        </p:spPr>
      </p:sp>
      <p:sp>
        <p:nvSpPr>
          <p:cNvPr name="TextBox 14" id="14"/>
          <p:cNvSpPr txBox="true"/>
          <p:nvPr/>
        </p:nvSpPr>
        <p:spPr>
          <a:xfrm rot="0">
            <a:off x="1028700" y="952500"/>
            <a:ext cx="6224290" cy="762000"/>
          </a:xfrm>
          <a:prstGeom prst="rect">
            <a:avLst/>
          </a:prstGeom>
        </p:spPr>
        <p:txBody>
          <a:bodyPr anchor="t" rtlCol="false" tIns="0" lIns="0" bIns="0" rIns="0">
            <a:spAutoFit/>
          </a:bodyPr>
          <a:lstStyle/>
          <a:p>
            <a:pPr algn="ctr">
              <a:lnSpc>
                <a:spcPts val="6299"/>
              </a:lnSpc>
            </a:pPr>
            <a:r>
              <a:rPr lang="en-US" sz="4500">
                <a:solidFill>
                  <a:srgbClr val="5271FF"/>
                </a:solidFill>
                <a:latin typeface="Open Sans Extra Bold"/>
              </a:rPr>
              <a:t>The Evolution of Web</a:t>
            </a:r>
          </a:p>
        </p:txBody>
      </p:sp>
      <p:sp>
        <p:nvSpPr>
          <p:cNvPr name="TextBox 15" id="15"/>
          <p:cNvSpPr txBox="true"/>
          <p:nvPr/>
        </p:nvSpPr>
        <p:spPr>
          <a:xfrm rot="0">
            <a:off x="1997244" y="9415736"/>
            <a:ext cx="632593" cy="334397"/>
          </a:xfrm>
          <a:prstGeom prst="rect">
            <a:avLst/>
          </a:prstGeom>
        </p:spPr>
        <p:txBody>
          <a:bodyPr anchor="t" rtlCol="false" tIns="0" lIns="0" bIns="0" rIns="0">
            <a:spAutoFit/>
          </a:bodyPr>
          <a:lstStyle/>
          <a:p>
            <a:pPr algn="ctr">
              <a:lnSpc>
                <a:spcPts val="2768"/>
              </a:lnSpc>
            </a:pPr>
            <a:r>
              <a:rPr lang="en-US" sz="1977">
                <a:solidFill>
                  <a:srgbClr val="FF66C4"/>
                </a:solidFill>
                <a:latin typeface="Canva Sans"/>
              </a:rPr>
              <a:t>1990</a:t>
            </a:r>
          </a:p>
        </p:txBody>
      </p:sp>
      <p:sp>
        <p:nvSpPr>
          <p:cNvPr name="TextBox 16" id="16"/>
          <p:cNvSpPr txBox="true"/>
          <p:nvPr/>
        </p:nvSpPr>
        <p:spPr>
          <a:xfrm rot="0">
            <a:off x="1997244" y="8680742"/>
            <a:ext cx="1656486" cy="773094"/>
          </a:xfrm>
          <a:prstGeom prst="rect">
            <a:avLst/>
          </a:prstGeom>
        </p:spPr>
        <p:txBody>
          <a:bodyPr anchor="t" rtlCol="false" tIns="0" lIns="0" bIns="0" rIns="0">
            <a:spAutoFit/>
          </a:bodyPr>
          <a:lstStyle/>
          <a:p>
            <a:pPr algn="ctr">
              <a:lnSpc>
                <a:spcPts val="6421"/>
              </a:lnSpc>
            </a:pPr>
            <a:r>
              <a:rPr lang="en-US" sz="4586">
                <a:solidFill>
                  <a:srgbClr val="FF66C4"/>
                </a:solidFill>
                <a:latin typeface="Canva Sans Bold"/>
              </a:rPr>
              <a:t>100M</a:t>
            </a:r>
          </a:p>
        </p:txBody>
      </p:sp>
      <p:sp>
        <p:nvSpPr>
          <p:cNvPr name="TextBox 17" id="17"/>
          <p:cNvSpPr txBox="true"/>
          <p:nvPr/>
        </p:nvSpPr>
        <p:spPr>
          <a:xfrm rot="0">
            <a:off x="6945860" y="8684757"/>
            <a:ext cx="666727" cy="334397"/>
          </a:xfrm>
          <a:prstGeom prst="rect">
            <a:avLst/>
          </a:prstGeom>
        </p:spPr>
        <p:txBody>
          <a:bodyPr anchor="t" rtlCol="false" tIns="0" lIns="0" bIns="0" rIns="0">
            <a:spAutoFit/>
          </a:bodyPr>
          <a:lstStyle/>
          <a:p>
            <a:pPr algn="ctr">
              <a:lnSpc>
                <a:spcPts val="2768"/>
              </a:lnSpc>
            </a:pPr>
            <a:r>
              <a:rPr lang="en-US" sz="1977">
                <a:solidFill>
                  <a:srgbClr val="FF66C4"/>
                </a:solidFill>
                <a:latin typeface="Canva Sans"/>
              </a:rPr>
              <a:t>2000</a:t>
            </a:r>
          </a:p>
        </p:txBody>
      </p:sp>
      <p:sp>
        <p:nvSpPr>
          <p:cNvPr name="TextBox 18" id="18"/>
          <p:cNvSpPr txBox="true"/>
          <p:nvPr/>
        </p:nvSpPr>
        <p:spPr>
          <a:xfrm rot="0">
            <a:off x="6892874" y="7949763"/>
            <a:ext cx="1119251" cy="773094"/>
          </a:xfrm>
          <a:prstGeom prst="rect">
            <a:avLst/>
          </a:prstGeom>
        </p:spPr>
        <p:txBody>
          <a:bodyPr anchor="t" rtlCol="false" tIns="0" lIns="0" bIns="0" rIns="0">
            <a:spAutoFit/>
          </a:bodyPr>
          <a:lstStyle/>
          <a:p>
            <a:pPr algn="ctr">
              <a:lnSpc>
                <a:spcPts val="6421"/>
              </a:lnSpc>
            </a:pPr>
            <a:r>
              <a:rPr lang="en-US" sz="4586">
                <a:solidFill>
                  <a:srgbClr val="FF66C4"/>
                </a:solidFill>
                <a:latin typeface="Canva Sans Bold"/>
              </a:rPr>
              <a:t>1.1T</a:t>
            </a:r>
          </a:p>
        </p:txBody>
      </p:sp>
      <p:sp>
        <p:nvSpPr>
          <p:cNvPr name="TextBox 19" id="19"/>
          <p:cNvSpPr txBox="true"/>
          <p:nvPr/>
        </p:nvSpPr>
        <p:spPr>
          <a:xfrm rot="0">
            <a:off x="12993821" y="5792769"/>
            <a:ext cx="628179" cy="334397"/>
          </a:xfrm>
          <a:prstGeom prst="rect">
            <a:avLst/>
          </a:prstGeom>
        </p:spPr>
        <p:txBody>
          <a:bodyPr anchor="t" rtlCol="false" tIns="0" lIns="0" bIns="0" rIns="0">
            <a:spAutoFit/>
          </a:bodyPr>
          <a:lstStyle/>
          <a:p>
            <a:pPr algn="ctr">
              <a:lnSpc>
                <a:spcPts val="2768"/>
              </a:lnSpc>
            </a:pPr>
            <a:r>
              <a:rPr lang="en-US" sz="1977">
                <a:solidFill>
                  <a:srgbClr val="FF66C4"/>
                </a:solidFill>
                <a:latin typeface="Canva Sans"/>
              </a:rPr>
              <a:t>2020</a:t>
            </a:r>
          </a:p>
        </p:txBody>
      </p:sp>
      <p:sp>
        <p:nvSpPr>
          <p:cNvPr name="TextBox 20" id="20"/>
          <p:cNvSpPr txBox="true"/>
          <p:nvPr/>
        </p:nvSpPr>
        <p:spPr>
          <a:xfrm rot="0">
            <a:off x="12894901" y="5057775"/>
            <a:ext cx="1231886" cy="773094"/>
          </a:xfrm>
          <a:prstGeom prst="rect">
            <a:avLst/>
          </a:prstGeom>
        </p:spPr>
        <p:txBody>
          <a:bodyPr anchor="t" rtlCol="false" tIns="0" lIns="0" bIns="0" rIns="0">
            <a:spAutoFit/>
          </a:bodyPr>
          <a:lstStyle/>
          <a:p>
            <a:pPr algn="ctr">
              <a:lnSpc>
                <a:spcPts val="6421"/>
              </a:lnSpc>
            </a:pPr>
            <a:r>
              <a:rPr lang="en-US" sz="4586">
                <a:solidFill>
                  <a:srgbClr val="FF66C4"/>
                </a:solidFill>
                <a:latin typeface="Canva Sans Bold"/>
              </a:rPr>
              <a:t>5.9T</a:t>
            </a:r>
          </a:p>
        </p:txBody>
      </p:sp>
      <p:sp>
        <p:nvSpPr>
          <p:cNvPr name="TextBox 21" id="21"/>
          <p:cNvSpPr txBox="true"/>
          <p:nvPr/>
        </p:nvSpPr>
        <p:spPr>
          <a:xfrm rot="0">
            <a:off x="15653905" y="2478095"/>
            <a:ext cx="636066" cy="334397"/>
          </a:xfrm>
          <a:prstGeom prst="rect">
            <a:avLst/>
          </a:prstGeom>
        </p:spPr>
        <p:txBody>
          <a:bodyPr anchor="t" rtlCol="false" tIns="0" lIns="0" bIns="0" rIns="0">
            <a:spAutoFit/>
          </a:bodyPr>
          <a:lstStyle/>
          <a:p>
            <a:pPr algn="ctr">
              <a:lnSpc>
                <a:spcPts val="2768"/>
              </a:lnSpc>
            </a:pPr>
            <a:r>
              <a:rPr lang="en-US" sz="1977">
                <a:solidFill>
                  <a:srgbClr val="FF66C4"/>
                </a:solidFill>
                <a:latin typeface="Canva Sans"/>
              </a:rPr>
              <a:t>2030</a:t>
            </a:r>
          </a:p>
        </p:txBody>
      </p:sp>
      <p:sp>
        <p:nvSpPr>
          <p:cNvPr name="TextBox 22" id="22"/>
          <p:cNvSpPr txBox="true"/>
          <p:nvPr/>
        </p:nvSpPr>
        <p:spPr>
          <a:xfrm rot="0">
            <a:off x="15824693" y="1743101"/>
            <a:ext cx="294489" cy="773094"/>
          </a:xfrm>
          <a:prstGeom prst="rect">
            <a:avLst/>
          </a:prstGeom>
        </p:spPr>
        <p:txBody>
          <a:bodyPr anchor="t" rtlCol="false" tIns="0" lIns="0" bIns="0" rIns="0">
            <a:spAutoFit/>
          </a:bodyPr>
          <a:lstStyle/>
          <a:p>
            <a:pPr algn="ctr">
              <a:lnSpc>
                <a:spcPts val="6421"/>
              </a:lnSpc>
            </a:pPr>
            <a:r>
              <a:rPr lang="en-US" sz="4586">
                <a:solidFill>
                  <a:srgbClr val="FF66C4"/>
                </a:solidFill>
                <a:latin typeface="Canva Sans Bold"/>
              </a:rPr>
              <a: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351923" y="3261772"/>
            <a:ext cx="3245975" cy="3650892"/>
          </a:xfrm>
          <a:custGeom>
            <a:avLst/>
            <a:gdLst/>
            <a:ahLst/>
            <a:cxnLst/>
            <a:rect r="r" b="b" t="t" l="l"/>
            <a:pathLst>
              <a:path h="3650892" w="3245975">
                <a:moveTo>
                  <a:pt x="0" y="0"/>
                </a:moveTo>
                <a:lnTo>
                  <a:pt x="3245976" y="0"/>
                </a:lnTo>
                <a:lnTo>
                  <a:pt x="3245976"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93274" y="3261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0573" y="2499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31452" y="2499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571612" y="4024328"/>
            <a:ext cx="601779" cy="601779"/>
          </a:xfrm>
          <a:custGeom>
            <a:avLst/>
            <a:gdLst/>
            <a:ahLst/>
            <a:cxnLst/>
            <a:rect r="r" b="b" t="t" l="l"/>
            <a:pathLst>
              <a:path h="601779" w="601779">
                <a:moveTo>
                  <a:pt x="0" y="0"/>
                </a:moveTo>
                <a:lnTo>
                  <a:pt x="601779" y="0"/>
                </a:lnTo>
                <a:lnTo>
                  <a:pt x="601779" y="601780"/>
                </a:lnTo>
                <a:lnTo>
                  <a:pt x="0" y="60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912224" y="4786328"/>
            <a:ext cx="601779" cy="601779"/>
          </a:xfrm>
          <a:custGeom>
            <a:avLst/>
            <a:gdLst/>
            <a:ahLst/>
            <a:cxnLst/>
            <a:rect r="r" b="b" t="t" l="l"/>
            <a:pathLst>
              <a:path h="601779" w="601779">
                <a:moveTo>
                  <a:pt x="0" y="0"/>
                </a:moveTo>
                <a:lnTo>
                  <a:pt x="601779" y="0"/>
                </a:lnTo>
                <a:lnTo>
                  <a:pt x="601779" y="601780"/>
                </a:lnTo>
                <a:lnTo>
                  <a:pt x="0" y="60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253574" y="4024328"/>
            <a:ext cx="601779" cy="601779"/>
          </a:xfrm>
          <a:custGeom>
            <a:avLst/>
            <a:gdLst/>
            <a:ahLst/>
            <a:cxnLst/>
            <a:rect r="r" b="b" t="t" l="l"/>
            <a:pathLst>
              <a:path h="601779" w="601779">
                <a:moveTo>
                  <a:pt x="0" y="0"/>
                </a:moveTo>
                <a:lnTo>
                  <a:pt x="601779" y="0"/>
                </a:lnTo>
                <a:lnTo>
                  <a:pt x="601779" y="601780"/>
                </a:lnTo>
                <a:lnTo>
                  <a:pt x="0" y="60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61611" y="3039568"/>
            <a:ext cx="1543900" cy="1259804"/>
          </a:xfrm>
          <a:custGeom>
            <a:avLst/>
            <a:gdLst/>
            <a:ahLst/>
            <a:cxnLst/>
            <a:rect r="r" b="b" t="t" l="l"/>
            <a:pathLst>
              <a:path h="1259804" w="1543900">
                <a:moveTo>
                  <a:pt x="0" y="0"/>
                </a:moveTo>
                <a:lnTo>
                  <a:pt x="1543900" y="0"/>
                </a:lnTo>
                <a:lnTo>
                  <a:pt x="1543900" y="1259803"/>
                </a:lnTo>
                <a:lnTo>
                  <a:pt x="0" y="12598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6449793" y="3944896"/>
            <a:ext cx="1050236" cy="1050236"/>
          </a:xfrm>
          <a:custGeom>
            <a:avLst/>
            <a:gdLst/>
            <a:ahLst/>
            <a:cxnLst/>
            <a:rect r="r" b="b" t="t" l="l"/>
            <a:pathLst>
              <a:path h="1050236" w="1050236">
                <a:moveTo>
                  <a:pt x="0" y="0"/>
                </a:moveTo>
                <a:lnTo>
                  <a:pt x="1050236" y="0"/>
                </a:lnTo>
                <a:lnTo>
                  <a:pt x="1050236" y="1050236"/>
                </a:lnTo>
                <a:lnTo>
                  <a:pt x="0" y="10502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720682" y="3812767"/>
            <a:ext cx="1188849" cy="1182364"/>
          </a:xfrm>
          <a:custGeom>
            <a:avLst/>
            <a:gdLst/>
            <a:ahLst/>
            <a:cxnLst/>
            <a:rect r="r" b="b" t="t" l="l"/>
            <a:pathLst>
              <a:path h="1182364" w="1188849">
                <a:moveTo>
                  <a:pt x="0" y="0"/>
                </a:moveTo>
                <a:lnTo>
                  <a:pt x="1188849" y="0"/>
                </a:lnTo>
                <a:lnTo>
                  <a:pt x="1188849" y="1182365"/>
                </a:lnTo>
                <a:lnTo>
                  <a:pt x="0" y="11823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5122616" y="3065414"/>
            <a:ext cx="1063646" cy="1259804"/>
          </a:xfrm>
          <a:custGeom>
            <a:avLst/>
            <a:gdLst/>
            <a:ahLst/>
            <a:cxnLst/>
            <a:rect r="r" b="b" t="t" l="l"/>
            <a:pathLst>
              <a:path h="1259804" w="1063646">
                <a:moveTo>
                  <a:pt x="0" y="0"/>
                </a:moveTo>
                <a:lnTo>
                  <a:pt x="1063646" y="0"/>
                </a:lnTo>
                <a:lnTo>
                  <a:pt x="1063646" y="1259804"/>
                </a:lnTo>
                <a:lnTo>
                  <a:pt x="0" y="12598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0" y="6912664"/>
            <a:ext cx="5315717" cy="3409984"/>
          </a:xfrm>
          <a:custGeom>
            <a:avLst/>
            <a:gdLst/>
            <a:ahLst/>
            <a:cxnLst/>
            <a:rect r="r" b="b" t="t" l="l"/>
            <a:pathLst>
              <a:path h="3409984" w="5315717">
                <a:moveTo>
                  <a:pt x="0" y="0"/>
                </a:moveTo>
                <a:lnTo>
                  <a:pt x="5315717" y="0"/>
                </a:lnTo>
                <a:lnTo>
                  <a:pt x="5315717" y="3409984"/>
                </a:lnTo>
                <a:lnTo>
                  <a:pt x="0" y="3409984"/>
                </a:lnTo>
                <a:lnTo>
                  <a:pt x="0" y="0"/>
                </a:lnTo>
                <a:close/>
              </a:path>
            </a:pathLst>
          </a:custGeom>
          <a:blipFill>
            <a:blip r:embed="rId14">
              <a:extLst>
                <a:ext uri="{96DAC541-7B7A-43D3-8B79-37D633B846F1}">
                  <asvg:svgBlip xmlns:asvg="http://schemas.microsoft.com/office/drawing/2016/SVG/main" r:embed="rId15"/>
                </a:ext>
              </a:extLst>
            </a:blip>
            <a:stretch>
              <a:fillRect l="0" t="0" r="-148816" b="0"/>
            </a:stretch>
          </a:blipFill>
        </p:spPr>
      </p:sp>
      <p:sp>
        <p:nvSpPr>
          <p:cNvPr name="TextBox 14" id="14"/>
          <p:cNvSpPr txBox="true"/>
          <p:nvPr/>
        </p:nvSpPr>
        <p:spPr>
          <a:xfrm rot="0">
            <a:off x="4643931" y="865993"/>
            <a:ext cx="9138365" cy="87313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Why Web 3.0 is a necessity?</a:t>
            </a:r>
          </a:p>
        </p:txBody>
      </p:sp>
      <p:sp>
        <p:nvSpPr>
          <p:cNvPr name="TextBox 15" id="15"/>
          <p:cNvSpPr txBox="true"/>
          <p:nvPr/>
        </p:nvSpPr>
        <p:spPr>
          <a:xfrm rot="0">
            <a:off x="1422918" y="4391893"/>
            <a:ext cx="2421285" cy="89852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Privacy</a:t>
            </a:r>
          </a:p>
          <a:p>
            <a:pPr algn="ctr">
              <a:lnSpc>
                <a:spcPts val="3500"/>
              </a:lnSpc>
            </a:pPr>
            <a:r>
              <a:rPr lang="en-US" sz="3500">
                <a:solidFill>
                  <a:srgbClr val="FFFFFF"/>
                </a:solidFill>
                <a:latin typeface="Open Sans Extra Bold"/>
              </a:rPr>
              <a:t>Protection</a:t>
            </a:r>
          </a:p>
        </p:txBody>
      </p:sp>
      <p:sp>
        <p:nvSpPr>
          <p:cNvPr name="TextBox 16" id="16"/>
          <p:cNvSpPr txBox="true"/>
          <p:nvPr/>
        </p:nvSpPr>
        <p:spPr>
          <a:xfrm rot="0">
            <a:off x="6026355" y="5153893"/>
            <a:ext cx="1897112" cy="89852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Data</a:t>
            </a:r>
          </a:p>
          <a:p>
            <a:pPr algn="ctr">
              <a:lnSpc>
                <a:spcPts val="3500"/>
              </a:lnSpc>
            </a:pPr>
            <a:r>
              <a:rPr lang="en-US" sz="3500">
                <a:solidFill>
                  <a:srgbClr val="FFFFFF"/>
                </a:solidFill>
                <a:latin typeface="Open Sans Extra Bold"/>
              </a:rPr>
              <a:t>Security</a:t>
            </a:r>
          </a:p>
        </p:txBody>
      </p:sp>
      <p:sp>
        <p:nvSpPr>
          <p:cNvPr name="TextBox 17" id="17"/>
          <p:cNvSpPr txBox="true"/>
          <p:nvPr/>
        </p:nvSpPr>
        <p:spPr>
          <a:xfrm rot="0">
            <a:off x="9917015" y="5153893"/>
            <a:ext cx="2796183" cy="89852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Peer to Peer</a:t>
            </a:r>
          </a:p>
          <a:p>
            <a:pPr algn="ctr">
              <a:lnSpc>
                <a:spcPts val="3500"/>
              </a:lnSpc>
            </a:pPr>
            <a:r>
              <a:rPr lang="en-US" sz="3500">
                <a:solidFill>
                  <a:srgbClr val="FFFFFF"/>
                </a:solidFill>
                <a:latin typeface="Open Sans Extra Bold"/>
              </a:rPr>
              <a:t>technology</a:t>
            </a:r>
          </a:p>
        </p:txBody>
      </p:sp>
      <p:sp>
        <p:nvSpPr>
          <p:cNvPr name="TextBox 18" id="18"/>
          <p:cNvSpPr txBox="true"/>
          <p:nvPr/>
        </p:nvSpPr>
        <p:spPr>
          <a:xfrm rot="0">
            <a:off x="14738924" y="4536689"/>
            <a:ext cx="1861542" cy="89852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Hacking</a:t>
            </a:r>
          </a:p>
          <a:p>
            <a:pPr algn="ctr">
              <a:lnSpc>
                <a:spcPts val="3500"/>
              </a:lnSpc>
            </a:pPr>
            <a:r>
              <a:rPr lang="en-US" sz="3500">
                <a:solidFill>
                  <a:srgbClr val="FFFFFF"/>
                </a:solidFill>
                <a:latin typeface="Open Sans Extra Bold"/>
              </a:rPr>
              <a:t>Proof</a:t>
            </a:r>
          </a:p>
        </p:txBody>
      </p:sp>
      <p:sp>
        <p:nvSpPr>
          <p:cNvPr name="Freeform 19" id="19"/>
          <p:cNvSpPr/>
          <p:nvPr/>
        </p:nvSpPr>
        <p:spPr>
          <a:xfrm flipH="false" flipV="false" rot="0">
            <a:off x="13165771" y="6884777"/>
            <a:ext cx="5122229" cy="3402223"/>
          </a:xfrm>
          <a:custGeom>
            <a:avLst/>
            <a:gdLst/>
            <a:ahLst/>
            <a:cxnLst/>
            <a:rect r="r" b="b" t="t" l="l"/>
            <a:pathLst>
              <a:path h="3402223" w="5122229">
                <a:moveTo>
                  <a:pt x="0" y="0"/>
                </a:moveTo>
                <a:lnTo>
                  <a:pt x="5122229" y="0"/>
                </a:lnTo>
                <a:lnTo>
                  <a:pt x="5122229" y="3402223"/>
                </a:lnTo>
                <a:lnTo>
                  <a:pt x="0" y="3402223"/>
                </a:lnTo>
                <a:lnTo>
                  <a:pt x="0" y="0"/>
                </a:lnTo>
                <a:close/>
              </a:path>
            </a:pathLst>
          </a:custGeom>
          <a:blipFill>
            <a:blip r:embed="rId14">
              <a:extLst>
                <a:ext uri="{96DAC541-7B7A-43D3-8B79-37D633B846F1}">
                  <asvg:svgBlip xmlns:asvg="http://schemas.microsoft.com/office/drawing/2016/SVG/main" r:embed="rId15"/>
                </a:ext>
              </a:extLst>
            </a:blip>
            <a:stretch>
              <a:fillRect l="-158215" t="-228"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93775" y="3311342"/>
            <a:ext cx="8100449" cy="1787360"/>
          </a:xfrm>
          <a:custGeom>
            <a:avLst/>
            <a:gdLst/>
            <a:ahLst/>
            <a:cxnLst/>
            <a:rect r="r" b="b" t="t" l="l"/>
            <a:pathLst>
              <a:path h="1787360" w="8100449">
                <a:moveTo>
                  <a:pt x="0" y="0"/>
                </a:moveTo>
                <a:lnTo>
                  <a:pt x="8100450" y="0"/>
                </a:lnTo>
                <a:lnTo>
                  <a:pt x="8100450" y="1787359"/>
                </a:lnTo>
                <a:lnTo>
                  <a:pt x="0" y="1787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19741" y="5012976"/>
            <a:ext cx="7648519" cy="1962682"/>
          </a:xfrm>
          <a:prstGeom prst="rect">
            <a:avLst/>
          </a:prstGeom>
        </p:spPr>
        <p:txBody>
          <a:bodyPr anchor="t" rtlCol="false" tIns="0" lIns="0" bIns="0" rIns="0">
            <a:spAutoFit/>
          </a:bodyPr>
          <a:lstStyle/>
          <a:p>
            <a:pPr algn="ctr">
              <a:lnSpc>
                <a:spcPts val="5220"/>
              </a:lnSpc>
            </a:pPr>
            <a:r>
              <a:rPr lang="en-US" sz="3729">
                <a:solidFill>
                  <a:srgbClr val="FFFFFF"/>
                </a:solidFill>
                <a:latin typeface="Canva Sans Bold"/>
              </a:rPr>
              <a:t>A </a:t>
            </a:r>
            <a:r>
              <a:rPr lang="en-US" sz="3729">
                <a:solidFill>
                  <a:srgbClr val="38B6FF"/>
                </a:solidFill>
                <a:latin typeface="Canva Sans Bold"/>
              </a:rPr>
              <a:t>#</a:t>
            </a:r>
            <a:r>
              <a:rPr lang="en-US" sz="3729">
                <a:solidFill>
                  <a:srgbClr val="E3407E"/>
                </a:solidFill>
                <a:latin typeface="Canva Sans Bold"/>
              </a:rPr>
              <a:t>reward</a:t>
            </a:r>
            <a:r>
              <a:rPr lang="en-US" sz="3729">
                <a:solidFill>
                  <a:srgbClr val="FFFFFF"/>
                </a:solidFill>
                <a:latin typeface="Canva Sans Bold"/>
              </a:rPr>
              <a:t> centric </a:t>
            </a:r>
            <a:r>
              <a:rPr lang="en-US" sz="3729">
                <a:solidFill>
                  <a:srgbClr val="38B6FF"/>
                </a:solidFill>
                <a:latin typeface="Canva Sans Bold"/>
              </a:rPr>
              <a:t>#</a:t>
            </a:r>
            <a:r>
              <a:rPr lang="en-US" sz="3729">
                <a:solidFill>
                  <a:srgbClr val="E3407E"/>
                </a:solidFill>
                <a:latin typeface="Canva Sans Bold"/>
              </a:rPr>
              <a:t>decentralized</a:t>
            </a:r>
            <a:r>
              <a:rPr lang="en-US" sz="3729">
                <a:solidFill>
                  <a:srgbClr val="FFFFFF"/>
                </a:solidFill>
                <a:latin typeface="Canva Sans Bold"/>
              </a:rPr>
              <a:t> protocol only made for </a:t>
            </a:r>
            <a:r>
              <a:rPr lang="en-US" sz="3729">
                <a:solidFill>
                  <a:srgbClr val="38B6FF"/>
                </a:solidFill>
                <a:latin typeface="Canva Sans Bold"/>
              </a:rPr>
              <a:t>#</a:t>
            </a:r>
            <a:r>
              <a:rPr lang="en-US" sz="3729">
                <a:solidFill>
                  <a:srgbClr val="E3407E"/>
                </a:solidFill>
                <a:latin typeface="Canva Sans Bold"/>
              </a:rPr>
              <a:t>community</a:t>
            </a:r>
            <a:r>
              <a:rPr lang="en-US" sz="3729">
                <a:solidFill>
                  <a:srgbClr val="FFFFFF"/>
                </a:solidFill>
                <a:latin typeface="Canva Sans Bold"/>
              </a:rPr>
              <a: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040977" y="2589508"/>
            <a:ext cx="5604048" cy="5604048"/>
          </a:xfrm>
          <a:custGeom>
            <a:avLst/>
            <a:gdLst/>
            <a:ahLst/>
            <a:cxnLst/>
            <a:rect r="r" b="b" t="t" l="l"/>
            <a:pathLst>
              <a:path h="5604048" w="5604048">
                <a:moveTo>
                  <a:pt x="0" y="0"/>
                </a:moveTo>
                <a:lnTo>
                  <a:pt x="5604048" y="0"/>
                </a:lnTo>
                <a:lnTo>
                  <a:pt x="5604048" y="5604048"/>
                </a:lnTo>
                <a:lnTo>
                  <a:pt x="0" y="56040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2975" y="3157672"/>
            <a:ext cx="8866495" cy="4467720"/>
          </a:xfrm>
          <a:custGeom>
            <a:avLst/>
            <a:gdLst/>
            <a:ahLst/>
            <a:cxnLst/>
            <a:rect r="r" b="b" t="t" l="l"/>
            <a:pathLst>
              <a:path h="4467720" w="8866495">
                <a:moveTo>
                  <a:pt x="0" y="0"/>
                </a:moveTo>
                <a:lnTo>
                  <a:pt x="8866495" y="0"/>
                </a:lnTo>
                <a:lnTo>
                  <a:pt x="8866495" y="4467720"/>
                </a:lnTo>
                <a:lnTo>
                  <a:pt x="0" y="4467720"/>
                </a:lnTo>
                <a:lnTo>
                  <a:pt x="0" y="0"/>
                </a:lnTo>
                <a:close/>
              </a:path>
            </a:pathLst>
          </a:custGeom>
          <a:blipFill>
            <a:blip r:embed="rId4"/>
            <a:stretch>
              <a:fillRect l="0" t="0" r="0" b="0"/>
            </a:stretch>
          </a:blipFill>
        </p:spPr>
      </p:sp>
      <p:sp>
        <p:nvSpPr>
          <p:cNvPr name="TextBox 4" id="4"/>
          <p:cNvSpPr txBox="true"/>
          <p:nvPr/>
        </p:nvSpPr>
        <p:spPr>
          <a:xfrm rot="0">
            <a:off x="5161955" y="1152525"/>
            <a:ext cx="7964091" cy="781050"/>
          </a:xfrm>
          <a:prstGeom prst="rect">
            <a:avLst/>
          </a:prstGeom>
        </p:spPr>
        <p:txBody>
          <a:bodyPr anchor="t" rtlCol="false" tIns="0" lIns="0" bIns="0" rIns="0">
            <a:spAutoFit/>
          </a:bodyPr>
          <a:lstStyle/>
          <a:p>
            <a:pPr>
              <a:lnSpc>
                <a:spcPts val="5999"/>
              </a:lnSpc>
            </a:pPr>
            <a:r>
              <a:rPr lang="en-US" sz="5999">
                <a:solidFill>
                  <a:srgbClr val="FF66C4"/>
                </a:solidFill>
                <a:latin typeface="Open Sans Extra Bold"/>
              </a:rPr>
              <a:t>Reward Distribution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736394" y="1152525"/>
            <a:ext cx="6815212" cy="781050"/>
          </a:xfrm>
          <a:prstGeom prst="rect">
            <a:avLst/>
          </a:prstGeom>
        </p:spPr>
        <p:txBody>
          <a:bodyPr anchor="t" rtlCol="false" tIns="0" lIns="0" bIns="0" rIns="0">
            <a:spAutoFit/>
          </a:bodyPr>
          <a:lstStyle/>
          <a:p>
            <a:pPr>
              <a:lnSpc>
                <a:spcPts val="5999"/>
              </a:lnSpc>
            </a:pPr>
            <a:r>
              <a:rPr lang="en-US" sz="5999">
                <a:solidFill>
                  <a:srgbClr val="FF66C4"/>
                </a:solidFill>
                <a:latin typeface="Open Sans Extra Bold"/>
              </a:rPr>
              <a:t>Referral Rewards</a:t>
            </a:r>
          </a:p>
        </p:txBody>
      </p:sp>
      <p:sp>
        <p:nvSpPr>
          <p:cNvPr name="Freeform 3" id="3"/>
          <p:cNvSpPr/>
          <p:nvPr/>
        </p:nvSpPr>
        <p:spPr>
          <a:xfrm flipH="false" flipV="false" rot="-556866">
            <a:off x="4687284" y="4830291"/>
            <a:ext cx="4023738" cy="2781409"/>
          </a:xfrm>
          <a:custGeom>
            <a:avLst/>
            <a:gdLst/>
            <a:ahLst/>
            <a:cxnLst/>
            <a:rect r="r" b="b" t="t" l="l"/>
            <a:pathLst>
              <a:path h="2781409" w="4023738">
                <a:moveTo>
                  <a:pt x="0" y="0"/>
                </a:moveTo>
                <a:lnTo>
                  <a:pt x="4023738" y="0"/>
                </a:lnTo>
                <a:lnTo>
                  <a:pt x="4023738" y="2781409"/>
                </a:lnTo>
                <a:lnTo>
                  <a:pt x="0" y="2781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26089" y="5457211"/>
            <a:ext cx="1483105" cy="2114945"/>
          </a:xfrm>
          <a:custGeom>
            <a:avLst/>
            <a:gdLst/>
            <a:ahLst/>
            <a:cxnLst/>
            <a:rect r="r" b="b" t="t" l="l"/>
            <a:pathLst>
              <a:path h="2114945" w="1483105">
                <a:moveTo>
                  <a:pt x="0" y="0"/>
                </a:moveTo>
                <a:lnTo>
                  <a:pt x="1483105" y="0"/>
                </a:lnTo>
                <a:lnTo>
                  <a:pt x="1483105" y="2114946"/>
                </a:lnTo>
                <a:lnTo>
                  <a:pt x="0" y="2114946"/>
                </a:lnTo>
                <a:lnTo>
                  <a:pt x="0" y="0"/>
                </a:lnTo>
                <a:close/>
              </a:path>
            </a:pathLst>
          </a:custGeom>
          <a:blipFill>
            <a:blip r:embed="rId4"/>
            <a:stretch>
              <a:fillRect l="0" t="0" r="0" b="0"/>
            </a:stretch>
          </a:blipFill>
        </p:spPr>
      </p:sp>
      <p:sp>
        <p:nvSpPr>
          <p:cNvPr name="Freeform 5" id="5"/>
          <p:cNvSpPr/>
          <p:nvPr/>
        </p:nvSpPr>
        <p:spPr>
          <a:xfrm flipH="false" flipV="false" rot="0">
            <a:off x="9244487" y="3268467"/>
            <a:ext cx="2580751" cy="2053152"/>
          </a:xfrm>
          <a:custGeom>
            <a:avLst/>
            <a:gdLst/>
            <a:ahLst/>
            <a:cxnLst/>
            <a:rect r="r" b="b" t="t" l="l"/>
            <a:pathLst>
              <a:path h="2053152" w="2580751">
                <a:moveTo>
                  <a:pt x="0" y="0"/>
                </a:moveTo>
                <a:lnTo>
                  <a:pt x="2580752" y="0"/>
                </a:lnTo>
                <a:lnTo>
                  <a:pt x="2580752" y="2053152"/>
                </a:lnTo>
                <a:lnTo>
                  <a:pt x="0" y="2053152"/>
                </a:lnTo>
                <a:lnTo>
                  <a:pt x="0" y="0"/>
                </a:lnTo>
                <a:close/>
              </a:path>
            </a:pathLst>
          </a:custGeom>
          <a:blipFill>
            <a:blip r:embed="rId5"/>
            <a:stretch>
              <a:fillRect l="0" t="0" r="0" b="0"/>
            </a:stretch>
          </a:blipFill>
        </p:spPr>
      </p:sp>
      <p:sp>
        <p:nvSpPr>
          <p:cNvPr name="TextBox 6" id="6"/>
          <p:cNvSpPr txBox="true"/>
          <p:nvPr/>
        </p:nvSpPr>
        <p:spPr>
          <a:xfrm rot="0">
            <a:off x="9144000" y="5788344"/>
            <a:ext cx="2781726" cy="1332028"/>
          </a:xfrm>
          <a:prstGeom prst="rect">
            <a:avLst/>
          </a:prstGeom>
        </p:spPr>
        <p:txBody>
          <a:bodyPr anchor="t" rtlCol="false" tIns="0" lIns="0" bIns="0" rIns="0">
            <a:spAutoFit/>
          </a:bodyPr>
          <a:lstStyle/>
          <a:p>
            <a:pPr algn="ctr">
              <a:lnSpc>
                <a:spcPts val="3468"/>
              </a:lnSpc>
            </a:pPr>
            <a:r>
              <a:rPr lang="en-US" sz="6936">
                <a:solidFill>
                  <a:srgbClr val="DE2B6A"/>
                </a:solidFill>
                <a:latin typeface="Canva Sans Bold"/>
              </a:rPr>
              <a:t>50%</a:t>
            </a:r>
          </a:p>
          <a:p>
            <a:pPr algn="ctr">
              <a:lnSpc>
                <a:spcPts val="9017"/>
              </a:lnSpc>
            </a:pPr>
            <a:r>
              <a:rPr lang="en-US" sz="6441">
                <a:solidFill>
                  <a:srgbClr val="FFFFFF"/>
                </a:solidFill>
                <a:latin typeface="Canva Sans Bold"/>
              </a:rPr>
              <a:t>Level 1</a:t>
            </a:r>
          </a:p>
        </p:txBody>
      </p:sp>
      <p:sp>
        <p:nvSpPr>
          <p:cNvPr name="TextBox 7" id="7"/>
          <p:cNvSpPr txBox="true"/>
          <p:nvPr/>
        </p:nvSpPr>
        <p:spPr>
          <a:xfrm rot="0">
            <a:off x="1358376" y="8143719"/>
            <a:ext cx="3478019" cy="1332028"/>
          </a:xfrm>
          <a:prstGeom prst="rect">
            <a:avLst/>
          </a:prstGeom>
        </p:spPr>
        <p:txBody>
          <a:bodyPr anchor="t" rtlCol="false" tIns="0" lIns="0" bIns="0" rIns="0">
            <a:spAutoFit/>
          </a:bodyPr>
          <a:lstStyle/>
          <a:p>
            <a:pPr algn="ctr">
              <a:lnSpc>
                <a:spcPts val="3468"/>
              </a:lnSpc>
            </a:pPr>
            <a:r>
              <a:rPr lang="en-US" sz="6936">
                <a:solidFill>
                  <a:srgbClr val="DE2B6A"/>
                </a:solidFill>
                <a:latin typeface="Canva Sans Bold"/>
              </a:rPr>
              <a:t>20% in</a:t>
            </a:r>
          </a:p>
          <a:p>
            <a:pPr algn="ctr">
              <a:lnSpc>
                <a:spcPts val="9017"/>
              </a:lnSpc>
            </a:pPr>
            <a:r>
              <a:rPr lang="en-US" sz="6441">
                <a:solidFill>
                  <a:srgbClr val="FFFFFF"/>
                </a:solidFill>
                <a:latin typeface="Canva Sans Bold"/>
              </a:rPr>
              <a:t>9 </a:t>
            </a:r>
            <a:r>
              <a:rPr lang="en-US" sz="6441">
                <a:solidFill>
                  <a:srgbClr val="FFFFFF"/>
                </a:solidFill>
                <a:latin typeface="Canva Sans Bold"/>
              </a:rPr>
              <a:t>Levels </a:t>
            </a:r>
          </a:p>
        </p:txBody>
      </p:sp>
      <p:sp>
        <p:nvSpPr>
          <p:cNvPr name="TextBox 8" id="8"/>
          <p:cNvSpPr txBox="true"/>
          <p:nvPr/>
        </p:nvSpPr>
        <p:spPr>
          <a:xfrm rot="0">
            <a:off x="12971952" y="3211317"/>
            <a:ext cx="3865015" cy="6029824"/>
          </a:xfrm>
          <a:prstGeom prst="rect">
            <a:avLst/>
          </a:prstGeom>
        </p:spPr>
        <p:txBody>
          <a:bodyPr anchor="t" rtlCol="false" tIns="0" lIns="0" bIns="0" rIns="0">
            <a:spAutoFit/>
          </a:bodyPr>
          <a:lstStyle/>
          <a:p>
            <a:pPr algn="just">
              <a:lnSpc>
                <a:spcPts val="4218"/>
              </a:lnSpc>
            </a:pPr>
            <a:r>
              <a:rPr lang="en-US" sz="3013" u="sng">
                <a:solidFill>
                  <a:srgbClr val="DE2B6A"/>
                </a:solidFill>
                <a:latin typeface="Canva Sans Bold"/>
              </a:rPr>
              <a:t>Referral Distribution</a:t>
            </a:r>
          </a:p>
          <a:p>
            <a:pPr algn="just">
              <a:lnSpc>
                <a:spcPts val="4218"/>
              </a:lnSpc>
            </a:pPr>
          </a:p>
          <a:p>
            <a:pPr algn="just" marL="612758" indent="-306379" lvl="1">
              <a:lnSpc>
                <a:spcPts val="3973"/>
              </a:lnSpc>
              <a:buFont typeface="Arial"/>
              <a:buChar char="•"/>
            </a:pPr>
            <a:r>
              <a:rPr lang="en-US" sz="2838">
                <a:solidFill>
                  <a:srgbClr val="FFFFFF"/>
                </a:solidFill>
                <a:latin typeface="Canva Sans Bold"/>
              </a:rPr>
              <a:t>Level 50%</a:t>
            </a:r>
          </a:p>
          <a:p>
            <a:pPr algn="just" marL="612758" indent="-306379" lvl="1">
              <a:lnSpc>
                <a:spcPts val="3973"/>
              </a:lnSpc>
              <a:buFont typeface="Arial"/>
              <a:buChar char="•"/>
            </a:pPr>
            <a:r>
              <a:rPr lang="en-US" sz="2838">
                <a:solidFill>
                  <a:srgbClr val="FFFFFF"/>
                </a:solidFill>
                <a:latin typeface="Canva Sans Bold"/>
              </a:rPr>
              <a:t>Level 5%</a:t>
            </a:r>
          </a:p>
          <a:p>
            <a:pPr algn="just" marL="612758" indent="-306379" lvl="1">
              <a:lnSpc>
                <a:spcPts val="3973"/>
              </a:lnSpc>
              <a:buFont typeface="Arial"/>
              <a:buChar char="•"/>
            </a:pPr>
            <a:r>
              <a:rPr lang="en-US" sz="2838">
                <a:solidFill>
                  <a:srgbClr val="FFFFFF"/>
                </a:solidFill>
                <a:latin typeface="Canva Sans Bold"/>
              </a:rPr>
              <a:t>Level 4%</a:t>
            </a:r>
          </a:p>
          <a:p>
            <a:pPr algn="just" marL="612758" indent="-306379" lvl="1">
              <a:lnSpc>
                <a:spcPts val="3973"/>
              </a:lnSpc>
              <a:buFont typeface="Arial"/>
              <a:buChar char="•"/>
            </a:pPr>
            <a:r>
              <a:rPr lang="en-US" sz="2838">
                <a:solidFill>
                  <a:srgbClr val="FFFFFF"/>
                </a:solidFill>
                <a:latin typeface="Canva Sans Bold"/>
              </a:rPr>
              <a:t>Level 3%</a:t>
            </a:r>
          </a:p>
          <a:p>
            <a:pPr algn="just" marL="612758" indent="-306379" lvl="1">
              <a:lnSpc>
                <a:spcPts val="3973"/>
              </a:lnSpc>
              <a:buFont typeface="Arial"/>
              <a:buChar char="•"/>
            </a:pPr>
            <a:r>
              <a:rPr lang="en-US" sz="2838">
                <a:solidFill>
                  <a:srgbClr val="FFFFFF"/>
                </a:solidFill>
                <a:latin typeface="Canva Sans Bold"/>
              </a:rPr>
              <a:t>Level 2%</a:t>
            </a:r>
          </a:p>
          <a:p>
            <a:pPr algn="just" marL="612758" indent="-306379" lvl="1">
              <a:lnSpc>
                <a:spcPts val="3973"/>
              </a:lnSpc>
              <a:buFont typeface="Arial"/>
              <a:buChar char="•"/>
            </a:pPr>
            <a:r>
              <a:rPr lang="en-US" sz="2838">
                <a:solidFill>
                  <a:srgbClr val="FFFFFF"/>
                </a:solidFill>
                <a:latin typeface="Canva Sans Bold"/>
              </a:rPr>
              <a:t>level 1%</a:t>
            </a:r>
          </a:p>
          <a:p>
            <a:pPr algn="just" marL="612758" indent="-306379" lvl="1">
              <a:lnSpc>
                <a:spcPts val="3973"/>
              </a:lnSpc>
              <a:buFont typeface="Arial"/>
              <a:buChar char="•"/>
            </a:pPr>
            <a:r>
              <a:rPr lang="en-US" sz="2838">
                <a:solidFill>
                  <a:srgbClr val="FFFFFF"/>
                </a:solidFill>
                <a:latin typeface="Canva Sans Bold"/>
              </a:rPr>
              <a:t>Level 1%</a:t>
            </a:r>
          </a:p>
          <a:p>
            <a:pPr algn="just" marL="612758" indent="-306379" lvl="1">
              <a:lnSpc>
                <a:spcPts val="3973"/>
              </a:lnSpc>
              <a:buFont typeface="Arial"/>
              <a:buChar char="•"/>
            </a:pPr>
            <a:r>
              <a:rPr lang="en-US" sz="2838">
                <a:solidFill>
                  <a:srgbClr val="FFFFFF"/>
                </a:solidFill>
                <a:latin typeface="Canva Sans Bold"/>
              </a:rPr>
              <a:t>Level 1.25%</a:t>
            </a:r>
          </a:p>
          <a:p>
            <a:pPr algn="just" marL="612758" indent="-306379" lvl="1">
              <a:lnSpc>
                <a:spcPts val="3973"/>
              </a:lnSpc>
              <a:buFont typeface="Arial"/>
              <a:buChar char="•"/>
            </a:pPr>
            <a:r>
              <a:rPr lang="en-US" sz="2838">
                <a:solidFill>
                  <a:srgbClr val="FFFFFF"/>
                </a:solidFill>
                <a:latin typeface="Canva Sans Bold"/>
              </a:rPr>
              <a:t>Level 1.25%</a:t>
            </a:r>
          </a:p>
          <a:p>
            <a:pPr algn="just" marL="612758" indent="-306379" lvl="1">
              <a:lnSpc>
                <a:spcPts val="3973"/>
              </a:lnSpc>
              <a:buFont typeface="Arial"/>
              <a:buChar char="•"/>
            </a:pPr>
            <a:r>
              <a:rPr lang="en-US" sz="2838">
                <a:solidFill>
                  <a:srgbClr val="FFFFFF"/>
                </a:solidFill>
                <a:latin typeface="Canva Sans Bold"/>
              </a:rPr>
              <a:t>Level 1.50%</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02131" y="2498833"/>
            <a:ext cx="3712353" cy="4175448"/>
            <a:chOff x="0" y="0"/>
            <a:chExt cx="4949804" cy="5567264"/>
          </a:xfrm>
        </p:grpSpPr>
        <p:sp>
          <p:nvSpPr>
            <p:cNvPr name="Freeform 3" id="3"/>
            <p:cNvSpPr/>
            <p:nvPr/>
          </p:nvSpPr>
          <p:spPr>
            <a:xfrm flipH="false" flipV="false" rot="0">
              <a:off x="0" y="0"/>
              <a:ext cx="4949804" cy="5567264"/>
            </a:xfrm>
            <a:custGeom>
              <a:avLst/>
              <a:gdLst/>
              <a:ahLst/>
              <a:cxnLst/>
              <a:rect r="r" b="b" t="t" l="l"/>
              <a:pathLst>
                <a:path h="5567264" w="4949804">
                  <a:moveTo>
                    <a:pt x="0" y="0"/>
                  </a:moveTo>
                  <a:lnTo>
                    <a:pt x="4949804" y="0"/>
                  </a:lnTo>
                  <a:lnTo>
                    <a:pt x="4949804" y="5567264"/>
                  </a:lnTo>
                  <a:lnTo>
                    <a:pt x="0" y="55672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33733" y="2164548"/>
              <a:ext cx="3482338" cy="2547718"/>
            </a:xfrm>
            <a:prstGeom prst="rect">
              <a:avLst/>
            </a:prstGeom>
          </p:spPr>
          <p:txBody>
            <a:bodyPr anchor="t" rtlCol="false" tIns="0" lIns="0" bIns="0" rIns="0">
              <a:spAutoFit/>
            </a:bodyPr>
            <a:lstStyle/>
            <a:p>
              <a:pPr algn="ctr">
                <a:lnSpc>
                  <a:spcPts val="4754"/>
                </a:lnSpc>
              </a:pPr>
              <a:r>
                <a:rPr lang="en-US" sz="5593">
                  <a:solidFill>
                    <a:srgbClr val="FFFFFF"/>
                  </a:solidFill>
                  <a:latin typeface="Canva Sans Bold"/>
                </a:rPr>
                <a:t>Global</a:t>
              </a:r>
            </a:p>
            <a:p>
              <a:pPr algn="ctr">
                <a:lnSpc>
                  <a:spcPts val="4754"/>
                </a:lnSpc>
              </a:pPr>
              <a:r>
                <a:rPr lang="en-US" sz="5593">
                  <a:solidFill>
                    <a:srgbClr val="FFFFFF"/>
                  </a:solidFill>
                  <a:latin typeface="Canva Sans Bold"/>
                </a:rPr>
                <a:t>Reward</a:t>
              </a:r>
            </a:p>
            <a:p>
              <a:pPr algn="ctr">
                <a:lnSpc>
                  <a:spcPts val="4754"/>
                </a:lnSpc>
              </a:pPr>
              <a:r>
                <a:rPr lang="en-US" sz="5593">
                  <a:solidFill>
                    <a:srgbClr val="FFFFFF"/>
                  </a:solidFill>
                  <a:latin typeface="Canva Sans Bold"/>
                </a:rPr>
                <a:t>Rate</a:t>
              </a:r>
            </a:p>
          </p:txBody>
        </p:sp>
        <p:sp>
          <p:nvSpPr>
            <p:cNvPr name="TextBox 5" id="5"/>
            <p:cNvSpPr txBox="true"/>
            <p:nvPr/>
          </p:nvSpPr>
          <p:spPr>
            <a:xfrm rot="0">
              <a:off x="1485097" y="740698"/>
              <a:ext cx="1979610" cy="1242875"/>
            </a:xfrm>
            <a:prstGeom prst="rect">
              <a:avLst/>
            </a:prstGeom>
          </p:spPr>
          <p:txBody>
            <a:bodyPr anchor="t" rtlCol="false" tIns="0" lIns="0" bIns="0" rIns="0">
              <a:spAutoFit/>
            </a:bodyPr>
            <a:lstStyle/>
            <a:p>
              <a:pPr algn="ctr">
                <a:lnSpc>
                  <a:spcPts val="7831"/>
                </a:lnSpc>
                <a:spcBef>
                  <a:spcPct val="0"/>
                </a:spcBef>
              </a:pPr>
              <a:r>
                <a:rPr lang="en-US" sz="5593">
                  <a:solidFill>
                    <a:srgbClr val="DE2B6A"/>
                  </a:solidFill>
                  <a:latin typeface="Canva Sans Bold"/>
                </a:rPr>
                <a:t>10%</a:t>
              </a:r>
            </a:p>
          </p:txBody>
        </p:sp>
      </p:grpSp>
      <p:sp>
        <p:nvSpPr>
          <p:cNvPr name="TextBox 6" id="6"/>
          <p:cNvSpPr txBox="true"/>
          <p:nvPr/>
        </p:nvSpPr>
        <p:spPr>
          <a:xfrm rot="0">
            <a:off x="4273516" y="3034478"/>
            <a:ext cx="3782730" cy="3242945"/>
          </a:xfrm>
          <a:prstGeom prst="rect">
            <a:avLst/>
          </a:prstGeom>
        </p:spPr>
        <p:txBody>
          <a:bodyPr anchor="t" rtlCol="false" tIns="0" lIns="0" bIns="0" rIns="0">
            <a:spAutoFit/>
          </a:bodyPr>
          <a:lstStyle/>
          <a:p>
            <a:pPr>
              <a:lnSpc>
                <a:spcPts val="3639"/>
              </a:lnSpc>
            </a:pPr>
            <a:r>
              <a:rPr lang="en-US" sz="3999">
                <a:solidFill>
                  <a:srgbClr val="FFFFFF"/>
                </a:solidFill>
                <a:latin typeface="Canva Sans Bold"/>
              </a:rPr>
              <a:t>A </a:t>
            </a:r>
            <a:r>
              <a:rPr lang="en-US" sz="3999">
                <a:solidFill>
                  <a:srgbClr val="DE2B6A"/>
                </a:solidFill>
                <a:latin typeface="Canva Sans Bold"/>
              </a:rPr>
              <a:t>Random User from the Global List</a:t>
            </a:r>
            <a:r>
              <a:rPr lang="en-US" sz="3999">
                <a:solidFill>
                  <a:srgbClr val="FFFFFF"/>
                </a:solidFill>
                <a:latin typeface="Canva Sans Bold"/>
              </a:rPr>
              <a:t> will get 10% of the Registration Value as Global Reward.</a:t>
            </a:r>
          </a:p>
        </p:txBody>
      </p:sp>
      <p:sp>
        <p:nvSpPr>
          <p:cNvPr name="TextBox 7" id="7"/>
          <p:cNvSpPr txBox="true"/>
          <p:nvPr/>
        </p:nvSpPr>
        <p:spPr>
          <a:xfrm rot="0">
            <a:off x="6087256" y="1152525"/>
            <a:ext cx="6113487" cy="781050"/>
          </a:xfrm>
          <a:prstGeom prst="rect">
            <a:avLst/>
          </a:prstGeom>
        </p:spPr>
        <p:txBody>
          <a:bodyPr anchor="t" rtlCol="false" tIns="0" lIns="0" bIns="0" rIns="0">
            <a:spAutoFit/>
          </a:bodyPr>
          <a:lstStyle/>
          <a:p>
            <a:pPr>
              <a:lnSpc>
                <a:spcPts val="5999"/>
              </a:lnSpc>
            </a:pPr>
            <a:r>
              <a:rPr lang="en-US" sz="5999">
                <a:solidFill>
                  <a:srgbClr val="FF66C4"/>
                </a:solidFill>
                <a:latin typeface="Open Sans Extra Bold"/>
              </a:rPr>
              <a:t>Global Rewards</a:t>
            </a:r>
          </a:p>
        </p:txBody>
      </p:sp>
      <p:grpSp>
        <p:nvGrpSpPr>
          <p:cNvPr name="Group 8" id="8"/>
          <p:cNvGrpSpPr/>
          <p:nvPr/>
        </p:nvGrpSpPr>
        <p:grpSpPr>
          <a:xfrm rot="0">
            <a:off x="5839194" y="8827361"/>
            <a:ext cx="6609613" cy="751033"/>
            <a:chOff x="0" y="0"/>
            <a:chExt cx="2668928" cy="303263"/>
          </a:xfrm>
        </p:grpSpPr>
        <p:sp>
          <p:nvSpPr>
            <p:cNvPr name="Freeform 9" id="9"/>
            <p:cNvSpPr/>
            <p:nvPr/>
          </p:nvSpPr>
          <p:spPr>
            <a:xfrm flipH="false" flipV="false" rot="0">
              <a:off x="0" y="0"/>
              <a:ext cx="2668928" cy="303263"/>
            </a:xfrm>
            <a:custGeom>
              <a:avLst/>
              <a:gdLst/>
              <a:ahLst/>
              <a:cxnLst/>
              <a:rect r="r" b="b" t="t" l="l"/>
              <a:pathLst>
                <a:path h="303263" w="2668928">
                  <a:moveTo>
                    <a:pt x="77307" y="0"/>
                  </a:moveTo>
                  <a:lnTo>
                    <a:pt x="2591621" y="0"/>
                  </a:lnTo>
                  <a:cubicBezTo>
                    <a:pt x="2634317" y="0"/>
                    <a:pt x="2668928" y="34611"/>
                    <a:pt x="2668928" y="77307"/>
                  </a:cubicBezTo>
                  <a:lnTo>
                    <a:pt x="2668928" y="225957"/>
                  </a:lnTo>
                  <a:cubicBezTo>
                    <a:pt x="2668928" y="268652"/>
                    <a:pt x="2634317" y="303263"/>
                    <a:pt x="2591621" y="303263"/>
                  </a:cubicBezTo>
                  <a:lnTo>
                    <a:pt x="77307" y="303263"/>
                  </a:lnTo>
                  <a:cubicBezTo>
                    <a:pt x="34611" y="303263"/>
                    <a:pt x="0" y="268652"/>
                    <a:pt x="0" y="225957"/>
                  </a:cubicBezTo>
                  <a:lnTo>
                    <a:pt x="0" y="77307"/>
                  </a:lnTo>
                  <a:cubicBezTo>
                    <a:pt x="0" y="34611"/>
                    <a:pt x="34611" y="0"/>
                    <a:pt x="77307" y="0"/>
                  </a:cubicBezTo>
                  <a:close/>
                </a:path>
              </a:pathLst>
            </a:custGeom>
            <a:solidFill>
              <a:srgbClr val="33479D"/>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499"/>
                </a:lnSpc>
                <a:spcBef>
                  <a:spcPct val="0"/>
                </a:spcBef>
              </a:pPr>
            </a:p>
          </p:txBody>
        </p:sp>
      </p:grpSp>
      <p:sp>
        <p:nvSpPr>
          <p:cNvPr name="Freeform 11" id="11"/>
          <p:cNvSpPr/>
          <p:nvPr/>
        </p:nvSpPr>
        <p:spPr>
          <a:xfrm flipH="false" flipV="false" rot="0">
            <a:off x="7033965" y="6674281"/>
            <a:ext cx="1477984" cy="1477984"/>
          </a:xfrm>
          <a:custGeom>
            <a:avLst/>
            <a:gdLst/>
            <a:ahLst/>
            <a:cxnLst/>
            <a:rect r="r" b="b" t="t" l="l"/>
            <a:pathLst>
              <a:path h="1477984" w="1477984">
                <a:moveTo>
                  <a:pt x="0" y="0"/>
                </a:moveTo>
                <a:lnTo>
                  <a:pt x="1477984" y="0"/>
                </a:lnTo>
                <a:lnTo>
                  <a:pt x="1477984" y="1477984"/>
                </a:lnTo>
                <a:lnTo>
                  <a:pt x="0" y="14779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227320" y="8742603"/>
            <a:ext cx="913330" cy="792314"/>
          </a:xfrm>
          <a:custGeom>
            <a:avLst/>
            <a:gdLst/>
            <a:ahLst/>
            <a:cxnLst/>
            <a:rect r="r" b="b" t="t" l="l"/>
            <a:pathLst>
              <a:path h="792314" w="913330">
                <a:moveTo>
                  <a:pt x="0" y="0"/>
                </a:moveTo>
                <a:lnTo>
                  <a:pt x="913330" y="0"/>
                </a:lnTo>
                <a:lnTo>
                  <a:pt x="913330" y="792314"/>
                </a:lnTo>
                <a:lnTo>
                  <a:pt x="0" y="7923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7367026" y="8613707"/>
            <a:ext cx="811862" cy="1050105"/>
          </a:xfrm>
          <a:custGeom>
            <a:avLst/>
            <a:gdLst/>
            <a:ahLst/>
            <a:cxnLst/>
            <a:rect r="r" b="b" t="t" l="l"/>
            <a:pathLst>
              <a:path h="1050105" w="811862">
                <a:moveTo>
                  <a:pt x="0" y="0"/>
                </a:moveTo>
                <a:lnTo>
                  <a:pt x="811862" y="0"/>
                </a:lnTo>
                <a:lnTo>
                  <a:pt x="811862" y="1050105"/>
                </a:lnTo>
                <a:lnTo>
                  <a:pt x="0" y="1050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1380593" y="8680640"/>
            <a:ext cx="688233" cy="916241"/>
          </a:xfrm>
          <a:custGeom>
            <a:avLst/>
            <a:gdLst/>
            <a:ahLst/>
            <a:cxnLst/>
            <a:rect r="r" b="b" t="t" l="l"/>
            <a:pathLst>
              <a:path h="916241" w="688233">
                <a:moveTo>
                  <a:pt x="0" y="0"/>
                </a:moveTo>
                <a:lnTo>
                  <a:pt x="688233" y="0"/>
                </a:lnTo>
                <a:lnTo>
                  <a:pt x="688233" y="916240"/>
                </a:lnTo>
                <a:lnTo>
                  <a:pt x="0" y="916240"/>
                </a:lnTo>
                <a:lnTo>
                  <a:pt x="0" y="0"/>
                </a:lnTo>
                <a:close/>
              </a:path>
            </a:pathLst>
          </a:custGeom>
          <a:blipFill>
            <a:blip r:embed="rId10"/>
            <a:stretch>
              <a:fillRect l="0" t="0" r="0" b="0"/>
            </a:stretch>
          </a:blipFill>
        </p:spPr>
      </p:sp>
      <p:sp>
        <p:nvSpPr>
          <p:cNvPr name="Freeform 15" id="15"/>
          <p:cNvSpPr/>
          <p:nvPr/>
        </p:nvSpPr>
        <p:spPr>
          <a:xfrm flipH="false" flipV="false" rot="0">
            <a:off x="10037796" y="8698858"/>
            <a:ext cx="1091898" cy="879803"/>
          </a:xfrm>
          <a:custGeom>
            <a:avLst/>
            <a:gdLst/>
            <a:ahLst/>
            <a:cxnLst/>
            <a:rect r="r" b="b" t="t" l="l"/>
            <a:pathLst>
              <a:path h="879803" w="1091898">
                <a:moveTo>
                  <a:pt x="0" y="0"/>
                </a:moveTo>
                <a:lnTo>
                  <a:pt x="1091899" y="0"/>
                </a:lnTo>
                <a:lnTo>
                  <a:pt x="1091899" y="879804"/>
                </a:lnTo>
                <a:lnTo>
                  <a:pt x="0" y="879804"/>
                </a:lnTo>
                <a:lnTo>
                  <a:pt x="0" y="0"/>
                </a:lnTo>
                <a:close/>
              </a:path>
            </a:pathLst>
          </a:custGeom>
          <a:blipFill>
            <a:blip r:embed="rId11"/>
            <a:stretch>
              <a:fillRect l="0" t="0" r="0" b="0"/>
            </a:stretch>
          </a:blipFill>
        </p:spPr>
      </p:sp>
      <p:sp>
        <p:nvSpPr>
          <p:cNvPr name="Freeform 16" id="16"/>
          <p:cNvSpPr/>
          <p:nvPr/>
        </p:nvSpPr>
        <p:spPr>
          <a:xfrm flipH="false" flipV="false" rot="0">
            <a:off x="8405095" y="7794861"/>
            <a:ext cx="1906049" cy="1610611"/>
          </a:xfrm>
          <a:custGeom>
            <a:avLst/>
            <a:gdLst/>
            <a:ahLst/>
            <a:cxnLst/>
            <a:rect r="r" b="b" t="t" l="l"/>
            <a:pathLst>
              <a:path h="1610611" w="1906049">
                <a:moveTo>
                  <a:pt x="0" y="0"/>
                </a:moveTo>
                <a:lnTo>
                  <a:pt x="1906049" y="0"/>
                </a:lnTo>
                <a:lnTo>
                  <a:pt x="1906049" y="1610611"/>
                </a:lnTo>
                <a:lnTo>
                  <a:pt x="0" y="1610611"/>
                </a:lnTo>
                <a:lnTo>
                  <a:pt x="0" y="0"/>
                </a:lnTo>
                <a:close/>
              </a:path>
            </a:pathLst>
          </a:custGeom>
          <a:blipFill>
            <a:blip r:embed="rId12"/>
            <a:stretch>
              <a:fillRect l="0" t="0" r="0" b="0"/>
            </a:stretch>
          </a:blipFill>
        </p:spPr>
      </p:sp>
      <p:sp>
        <p:nvSpPr>
          <p:cNvPr name="TextBox 17" id="17"/>
          <p:cNvSpPr txBox="true"/>
          <p:nvPr/>
        </p:nvSpPr>
        <p:spPr>
          <a:xfrm rot="0">
            <a:off x="7494754" y="6902515"/>
            <a:ext cx="556406" cy="341966"/>
          </a:xfrm>
          <a:prstGeom prst="rect">
            <a:avLst/>
          </a:prstGeom>
        </p:spPr>
        <p:txBody>
          <a:bodyPr anchor="t" rtlCol="false" tIns="0" lIns="0" bIns="0" rIns="0">
            <a:spAutoFit/>
          </a:bodyPr>
          <a:lstStyle/>
          <a:p>
            <a:pPr algn="ctr">
              <a:lnSpc>
                <a:spcPts val="2709"/>
              </a:lnSpc>
            </a:pPr>
            <a:r>
              <a:rPr lang="en-US" sz="1935">
                <a:solidFill>
                  <a:srgbClr val="E3407E"/>
                </a:solidFill>
                <a:latin typeface="Canva Sans Bold"/>
              </a:rPr>
              <a:t>Hey!</a:t>
            </a:r>
          </a:p>
        </p:txBody>
      </p:sp>
      <p:sp>
        <p:nvSpPr>
          <p:cNvPr name="TextBox 18" id="18"/>
          <p:cNvSpPr txBox="true"/>
          <p:nvPr/>
        </p:nvSpPr>
        <p:spPr>
          <a:xfrm rot="0">
            <a:off x="7194918" y="7344306"/>
            <a:ext cx="1156077" cy="366958"/>
          </a:xfrm>
          <a:prstGeom prst="rect">
            <a:avLst/>
          </a:prstGeom>
        </p:spPr>
        <p:txBody>
          <a:bodyPr anchor="t" rtlCol="false" tIns="0" lIns="0" bIns="0" rIns="0">
            <a:spAutoFit/>
          </a:bodyPr>
          <a:lstStyle/>
          <a:p>
            <a:pPr algn="ctr">
              <a:lnSpc>
                <a:spcPts val="1436"/>
              </a:lnSpc>
            </a:pPr>
            <a:r>
              <a:rPr lang="en-US" sz="1528">
                <a:solidFill>
                  <a:srgbClr val="1D232F"/>
                </a:solidFill>
                <a:latin typeface="Canva Sans Bold"/>
              </a:rPr>
              <a:t>I am the lucky one.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799340" y="9002683"/>
            <a:ext cx="6689320" cy="760090"/>
            <a:chOff x="0" y="0"/>
            <a:chExt cx="2668928" cy="303263"/>
          </a:xfrm>
        </p:grpSpPr>
        <p:sp>
          <p:nvSpPr>
            <p:cNvPr name="Freeform 3" id="3"/>
            <p:cNvSpPr/>
            <p:nvPr/>
          </p:nvSpPr>
          <p:spPr>
            <a:xfrm flipH="false" flipV="false" rot="0">
              <a:off x="0" y="0"/>
              <a:ext cx="2668928" cy="303263"/>
            </a:xfrm>
            <a:custGeom>
              <a:avLst/>
              <a:gdLst/>
              <a:ahLst/>
              <a:cxnLst/>
              <a:rect r="r" b="b" t="t" l="l"/>
              <a:pathLst>
                <a:path h="303263" w="2668928">
                  <a:moveTo>
                    <a:pt x="76385" y="0"/>
                  </a:moveTo>
                  <a:lnTo>
                    <a:pt x="2592543" y="0"/>
                  </a:lnTo>
                  <a:cubicBezTo>
                    <a:pt x="2612801" y="0"/>
                    <a:pt x="2632230" y="8048"/>
                    <a:pt x="2646555" y="22373"/>
                  </a:cubicBezTo>
                  <a:cubicBezTo>
                    <a:pt x="2660880" y="36698"/>
                    <a:pt x="2668928" y="56127"/>
                    <a:pt x="2668928" y="76385"/>
                  </a:cubicBezTo>
                  <a:lnTo>
                    <a:pt x="2668928" y="226878"/>
                  </a:lnTo>
                  <a:cubicBezTo>
                    <a:pt x="2668928" y="247136"/>
                    <a:pt x="2660880" y="266565"/>
                    <a:pt x="2646555" y="280890"/>
                  </a:cubicBezTo>
                  <a:cubicBezTo>
                    <a:pt x="2632230" y="295215"/>
                    <a:pt x="2612801" y="303263"/>
                    <a:pt x="2592543" y="303263"/>
                  </a:cubicBezTo>
                  <a:lnTo>
                    <a:pt x="76385" y="303263"/>
                  </a:lnTo>
                  <a:cubicBezTo>
                    <a:pt x="56127" y="303263"/>
                    <a:pt x="36698" y="295215"/>
                    <a:pt x="22373" y="280890"/>
                  </a:cubicBezTo>
                  <a:cubicBezTo>
                    <a:pt x="8048" y="266565"/>
                    <a:pt x="0" y="247136"/>
                    <a:pt x="0" y="226878"/>
                  </a:cubicBezTo>
                  <a:lnTo>
                    <a:pt x="0" y="76385"/>
                  </a:lnTo>
                  <a:cubicBezTo>
                    <a:pt x="0" y="56127"/>
                    <a:pt x="8048" y="36698"/>
                    <a:pt x="22373" y="22373"/>
                  </a:cubicBezTo>
                  <a:cubicBezTo>
                    <a:pt x="36698" y="8048"/>
                    <a:pt x="56127" y="0"/>
                    <a:pt x="76385" y="0"/>
                  </a:cubicBezTo>
                  <a:close/>
                </a:path>
              </a:pathLst>
            </a:custGeom>
            <a:solidFill>
              <a:srgbClr val="33479D"/>
            </a:solidFill>
          </p:spPr>
        </p:sp>
        <p:sp>
          <p:nvSpPr>
            <p:cNvPr name="TextBox 4" id="4"/>
            <p:cNvSpPr txBox="true"/>
            <p:nvPr/>
          </p:nvSpPr>
          <p:spPr>
            <a:xfrm>
              <a:off x="0" y="-47625"/>
              <a:ext cx="812800" cy="860425"/>
            </a:xfrm>
            <a:prstGeom prst="rect">
              <a:avLst/>
            </a:prstGeom>
          </p:spPr>
          <p:txBody>
            <a:bodyPr anchor="ctr" rtlCol="false" tIns="48164" lIns="48164" bIns="48164" rIns="48164"/>
            <a:lstStyle/>
            <a:p>
              <a:pPr algn="ctr">
                <a:lnSpc>
                  <a:spcPts val="3318"/>
                </a:lnSpc>
                <a:spcBef>
                  <a:spcPct val="0"/>
                </a:spcBef>
              </a:pPr>
            </a:p>
          </p:txBody>
        </p:sp>
      </p:grpSp>
      <p:sp>
        <p:nvSpPr>
          <p:cNvPr name="Freeform 5" id="5"/>
          <p:cNvSpPr/>
          <p:nvPr/>
        </p:nvSpPr>
        <p:spPr>
          <a:xfrm flipH="false" flipV="false" rot="0">
            <a:off x="7008519" y="6823638"/>
            <a:ext cx="1495807" cy="1495807"/>
          </a:xfrm>
          <a:custGeom>
            <a:avLst/>
            <a:gdLst/>
            <a:ahLst/>
            <a:cxnLst/>
            <a:rect r="r" b="b" t="t" l="l"/>
            <a:pathLst>
              <a:path h="1495807" w="1495807">
                <a:moveTo>
                  <a:pt x="0" y="0"/>
                </a:moveTo>
                <a:lnTo>
                  <a:pt x="1495807" y="0"/>
                </a:lnTo>
                <a:lnTo>
                  <a:pt x="1495807" y="1495807"/>
                </a:lnTo>
                <a:lnTo>
                  <a:pt x="0" y="1495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192147" y="8916903"/>
            <a:ext cx="924344" cy="801869"/>
          </a:xfrm>
          <a:custGeom>
            <a:avLst/>
            <a:gdLst/>
            <a:ahLst/>
            <a:cxnLst/>
            <a:rect r="r" b="b" t="t" l="l"/>
            <a:pathLst>
              <a:path h="801869" w="924344">
                <a:moveTo>
                  <a:pt x="0" y="0"/>
                </a:moveTo>
                <a:lnTo>
                  <a:pt x="924344" y="0"/>
                </a:lnTo>
                <a:lnTo>
                  <a:pt x="924344" y="801868"/>
                </a:lnTo>
                <a:lnTo>
                  <a:pt x="0" y="80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345596" y="8786453"/>
            <a:ext cx="821653" cy="1062769"/>
          </a:xfrm>
          <a:custGeom>
            <a:avLst/>
            <a:gdLst/>
            <a:ahLst/>
            <a:cxnLst/>
            <a:rect r="r" b="b" t="t" l="l"/>
            <a:pathLst>
              <a:path h="1062769" w="821653">
                <a:moveTo>
                  <a:pt x="0" y="0"/>
                </a:moveTo>
                <a:lnTo>
                  <a:pt x="821653" y="0"/>
                </a:lnTo>
                <a:lnTo>
                  <a:pt x="821653" y="1062768"/>
                </a:lnTo>
                <a:lnTo>
                  <a:pt x="0" y="10627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459379" y="7668155"/>
            <a:ext cx="1369241" cy="1822862"/>
          </a:xfrm>
          <a:custGeom>
            <a:avLst/>
            <a:gdLst/>
            <a:ahLst/>
            <a:cxnLst/>
            <a:rect r="r" b="b" t="t" l="l"/>
            <a:pathLst>
              <a:path h="1822862" w="1369241">
                <a:moveTo>
                  <a:pt x="0" y="0"/>
                </a:moveTo>
                <a:lnTo>
                  <a:pt x="1369242" y="0"/>
                </a:lnTo>
                <a:lnTo>
                  <a:pt x="1369242" y="1822863"/>
                </a:lnTo>
                <a:lnTo>
                  <a:pt x="0" y="1822863"/>
                </a:lnTo>
                <a:lnTo>
                  <a:pt x="0" y="0"/>
                </a:lnTo>
                <a:close/>
              </a:path>
            </a:pathLst>
          </a:custGeom>
          <a:blipFill>
            <a:blip r:embed="rId8"/>
            <a:stretch>
              <a:fillRect l="0" t="0" r="0" b="0"/>
            </a:stretch>
          </a:blipFill>
        </p:spPr>
      </p:sp>
      <p:sp>
        <p:nvSpPr>
          <p:cNvPr name="Freeform 9" id="9"/>
          <p:cNvSpPr/>
          <p:nvPr/>
        </p:nvSpPr>
        <p:spPr>
          <a:xfrm flipH="false" flipV="false" rot="0">
            <a:off x="10048575" y="8872631"/>
            <a:ext cx="1105066" cy="890413"/>
          </a:xfrm>
          <a:custGeom>
            <a:avLst/>
            <a:gdLst/>
            <a:ahLst/>
            <a:cxnLst/>
            <a:rect r="r" b="b" t="t" l="l"/>
            <a:pathLst>
              <a:path h="890413" w="1105066">
                <a:moveTo>
                  <a:pt x="0" y="0"/>
                </a:moveTo>
                <a:lnTo>
                  <a:pt x="1105066" y="0"/>
                </a:lnTo>
                <a:lnTo>
                  <a:pt x="1105066" y="890413"/>
                </a:lnTo>
                <a:lnTo>
                  <a:pt x="0" y="890413"/>
                </a:lnTo>
                <a:lnTo>
                  <a:pt x="0" y="0"/>
                </a:lnTo>
                <a:close/>
              </a:path>
            </a:pathLst>
          </a:custGeom>
          <a:blipFill>
            <a:blip r:embed="rId9"/>
            <a:stretch>
              <a:fillRect l="0" t="0" r="0" b="0"/>
            </a:stretch>
          </a:blipFill>
        </p:spPr>
      </p:sp>
      <p:sp>
        <p:nvSpPr>
          <p:cNvPr name="Freeform 10" id="10"/>
          <p:cNvSpPr/>
          <p:nvPr/>
        </p:nvSpPr>
        <p:spPr>
          <a:xfrm flipH="false" flipV="false" rot="0">
            <a:off x="11444450" y="8768524"/>
            <a:ext cx="697458" cy="994249"/>
          </a:xfrm>
          <a:custGeom>
            <a:avLst/>
            <a:gdLst/>
            <a:ahLst/>
            <a:cxnLst/>
            <a:rect r="r" b="b" t="t" l="l"/>
            <a:pathLst>
              <a:path h="994249" w="697458">
                <a:moveTo>
                  <a:pt x="0" y="0"/>
                </a:moveTo>
                <a:lnTo>
                  <a:pt x="697459" y="0"/>
                </a:lnTo>
                <a:lnTo>
                  <a:pt x="697459" y="994249"/>
                </a:lnTo>
                <a:lnTo>
                  <a:pt x="0" y="994249"/>
                </a:lnTo>
                <a:lnTo>
                  <a:pt x="0" y="0"/>
                </a:lnTo>
                <a:close/>
              </a:path>
            </a:pathLst>
          </a:custGeom>
          <a:blipFill>
            <a:blip r:embed="rId10"/>
            <a:stretch>
              <a:fillRect l="0" t="0" r="0" b="0"/>
            </a:stretch>
          </a:blipFill>
        </p:spPr>
      </p:sp>
      <p:sp>
        <p:nvSpPr>
          <p:cNvPr name="TextBox 11" id="11"/>
          <p:cNvSpPr txBox="true"/>
          <p:nvPr/>
        </p:nvSpPr>
        <p:spPr>
          <a:xfrm rot="0">
            <a:off x="4100179" y="2856793"/>
            <a:ext cx="4252109" cy="3700145"/>
          </a:xfrm>
          <a:prstGeom prst="rect">
            <a:avLst/>
          </a:prstGeom>
        </p:spPr>
        <p:txBody>
          <a:bodyPr anchor="t" rtlCol="false" tIns="0" lIns="0" bIns="0" rIns="0">
            <a:spAutoFit/>
          </a:bodyPr>
          <a:lstStyle/>
          <a:p>
            <a:pPr>
              <a:lnSpc>
                <a:spcPts val="3639"/>
              </a:lnSpc>
            </a:pPr>
            <a:r>
              <a:rPr lang="en-US" sz="3999">
                <a:solidFill>
                  <a:srgbClr val="FFFFFF"/>
                </a:solidFill>
                <a:latin typeface="Canva Sans Bold"/>
              </a:rPr>
              <a:t>A </a:t>
            </a:r>
            <a:r>
              <a:rPr lang="en-US" sz="3999">
                <a:solidFill>
                  <a:srgbClr val="DE2B6A"/>
                </a:solidFill>
                <a:latin typeface="Canva Sans Bold"/>
              </a:rPr>
              <a:t>Random User from the global list</a:t>
            </a:r>
            <a:r>
              <a:rPr lang="en-US" sz="3999">
                <a:solidFill>
                  <a:srgbClr val="FFFFFF"/>
                </a:solidFill>
                <a:latin typeface="Canva Sans Bold"/>
              </a:rPr>
              <a:t> will be paid 10% of the total weekly Registrations Value as Weekly Reward.</a:t>
            </a:r>
          </a:p>
        </p:txBody>
      </p:sp>
      <p:sp>
        <p:nvSpPr>
          <p:cNvPr name="TextBox 12" id="12"/>
          <p:cNvSpPr txBox="true"/>
          <p:nvPr/>
        </p:nvSpPr>
        <p:spPr>
          <a:xfrm rot="0">
            <a:off x="7474865" y="7055199"/>
            <a:ext cx="563116" cy="345516"/>
          </a:xfrm>
          <a:prstGeom prst="rect">
            <a:avLst/>
          </a:prstGeom>
        </p:spPr>
        <p:txBody>
          <a:bodyPr anchor="t" rtlCol="false" tIns="0" lIns="0" bIns="0" rIns="0">
            <a:spAutoFit/>
          </a:bodyPr>
          <a:lstStyle/>
          <a:p>
            <a:pPr algn="ctr">
              <a:lnSpc>
                <a:spcPts val="2741"/>
              </a:lnSpc>
            </a:pPr>
            <a:r>
              <a:rPr lang="en-US" sz="1958">
                <a:solidFill>
                  <a:srgbClr val="E3407E"/>
                </a:solidFill>
                <a:latin typeface="Canva Sans Bold"/>
              </a:rPr>
              <a:t>Hey!</a:t>
            </a:r>
          </a:p>
        </p:txBody>
      </p:sp>
      <p:sp>
        <p:nvSpPr>
          <p:cNvPr name="TextBox 13" id="13"/>
          <p:cNvSpPr txBox="true"/>
          <p:nvPr/>
        </p:nvSpPr>
        <p:spPr>
          <a:xfrm rot="0">
            <a:off x="7171413" y="7501284"/>
            <a:ext cx="1170019" cy="371843"/>
          </a:xfrm>
          <a:prstGeom prst="rect">
            <a:avLst/>
          </a:prstGeom>
        </p:spPr>
        <p:txBody>
          <a:bodyPr anchor="t" rtlCol="false" tIns="0" lIns="0" bIns="0" rIns="0">
            <a:spAutoFit/>
          </a:bodyPr>
          <a:lstStyle/>
          <a:p>
            <a:pPr algn="ctr">
              <a:lnSpc>
                <a:spcPts val="1453"/>
              </a:lnSpc>
            </a:pPr>
            <a:r>
              <a:rPr lang="en-US" sz="1546">
                <a:solidFill>
                  <a:srgbClr val="1D232F"/>
                </a:solidFill>
                <a:latin typeface="Canva Sans Bold"/>
              </a:rPr>
              <a:t>I got lucky this time.</a:t>
            </a:r>
          </a:p>
        </p:txBody>
      </p:sp>
      <p:grpSp>
        <p:nvGrpSpPr>
          <p:cNvPr name="Group 14" id="14"/>
          <p:cNvGrpSpPr/>
          <p:nvPr/>
        </p:nvGrpSpPr>
        <p:grpSpPr>
          <a:xfrm rot="0">
            <a:off x="10475468" y="2381490"/>
            <a:ext cx="3712353" cy="4175448"/>
            <a:chOff x="0" y="0"/>
            <a:chExt cx="4949804" cy="5567264"/>
          </a:xfrm>
        </p:grpSpPr>
        <p:sp>
          <p:nvSpPr>
            <p:cNvPr name="Freeform 15" id="15"/>
            <p:cNvSpPr/>
            <p:nvPr/>
          </p:nvSpPr>
          <p:spPr>
            <a:xfrm flipH="false" flipV="false" rot="0">
              <a:off x="0" y="0"/>
              <a:ext cx="4949804" cy="5567264"/>
            </a:xfrm>
            <a:custGeom>
              <a:avLst/>
              <a:gdLst/>
              <a:ahLst/>
              <a:cxnLst/>
              <a:rect r="r" b="b" t="t" l="l"/>
              <a:pathLst>
                <a:path h="5567264" w="4949804">
                  <a:moveTo>
                    <a:pt x="0" y="0"/>
                  </a:moveTo>
                  <a:lnTo>
                    <a:pt x="4949804" y="0"/>
                  </a:lnTo>
                  <a:lnTo>
                    <a:pt x="4949804" y="5567264"/>
                  </a:lnTo>
                  <a:lnTo>
                    <a:pt x="0" y="55672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731142" y="2163357"/>
              <a:ext cx="3487521" cy="2551779"/>
            </a:xfrm>
            <a:prstGeom prst="rect">
              <a:avLst/>
            </a:prstGeom>
          </p:spPr>
          <p:txBody>
            <a:bodyPr anchor="t" rtlCol="false" tIns="0" lIns="0" bIns="0" rIns="0">
              <a:spAutoFit/>
            </a:bodyPr>
            <a:lstStyle/>
            <a:p>
              <a:pPr algn="ctr">
                <a:lnSpc>
                  <a:spcPts val="4761"/>
                </a:lnSpc>
              </a:pPr>
              <a:r>
                <a:rPr lang="en-US" sz="5602">
                  <a:solidFill>
                    <a:srgbClr val="FFFFFF"/>
                  </a:solidFill>
                  <a:latin typeface="Canva Sans Bold"/>
                </a:rPr>
                <a:t>Weekly</a:t>
              </a:r>
            </a:p>
            <a:p>
              <a:pPr algn="ctr">
                <a:lnSpc>
                  <a:spcPts val="4761"/>
                </a:lnSpc>
              </a:pPr>
              <a:r>
                <a:rPr lang="en-US" sz="5602">
                  <a:solidFill>
                    <a:srgbClr val="FFFFFF"/>
                  </a:solidFill>
                  <a:latin typeface="Canva Sans Bold"/>
                </a:rPr>
                <a:t>Reward</a:t>
              </a:r>
            </a:p>
            <a:p>
              <a:pPr algn="ctr">
                <a:lnSpc>
                  <a:spcPts val="4761"/>
                </a:lnSpc>
              </a:pPr>
              <a:r>
                <a:rPr lang="en-US" sz="5602">
                  <a:solidFill>
                    <a:srgbClr val="FFFFFF"/>
                  </a:solidFill>
                  <a:latin typeface="Canva Sans Bold"/>
                </a:rPr>
                <a:t>Rate</a:t>
              </a:r>
            </a:p>
          </p:txBody>
        </p:sp>
        <p:sp>
          <p:nvSpPr>
            <p:cNvPr name="TextBox 17" id="17"/>
            <p:cNvSpPr txBox="true"/>
            <p:nvPr/>
          </p:nvSpPr>
          <p:spPr>
            <a:xfrm rot="0">
              <a:off x="1371734" y="737828"/>
              <a:ext cx="2206336" cy="1244554"/>
            </a:xfrm>
            <a:prstGeom prst="rect">
              <a:avLst/>
            </a:prstGeom>
          </p:spPr>
          <p:txBody>
            <a:bodyPr anchor="t" rtlCol="false" tIns="0" lIns="0" bIns="0" rIns="0">
              <a:spAutoFit/>
            </a:bodyPr>
            <a:lstStyle/>
            <a:p>
              <a:pPr algn="ctr">
                <a:lnSpc>
                  <a:spcPts val="7843"/>
                </a:lnSpc>
                <a:spcBef>
                  <a:spcPct val="0"/>
                </a:spcBef>
              </a:pPr>
              <a:r>
                <a:rPr lang="en-US" sz="5602">
                  <a:solidFill>
                    <a:srgbClr val="DE2B6A"/>
                  </a:solidFill>
                  <a:latin typeface="Canva Sans Bold"/>
                </a:rPr>
                <a:t>10% </a:t>
              </a:r>
            </a:p>
          </p:txBody>
        </p:sp>
      </p:grpSp>
      <p:sp>
        <p:nvSpPr>
          <p:cNvPr name="TextBox 18" id="18"/>
          <p:cNvSpPr txBox="true"/>
          <p:nvPr/>
        </p:nvSpPr>
        <p:spPr>
          <a:xfrm rot="0">
            <a:off x="5867177" y="1152765"/>
            <a:ext cx="6553646" cy="781050"/>
          </a:xfrm>
          <a:prstGeom prst="rect">
            <a:avLst/>
          </a:prstGeom>
        </p:spPr>
        <p:txBody>
          <a:bodyPr anchor="t" rtlCol="false" tIns="0" lIns="0" bIns="0" rIns="0">
            <a:spAutoFit/>
          </a:bodyPr>
          <a:lstStyle/>
          <a:p>
            <a:pPr>
              <a:lnSpc>
                <a:spcPts val="5999"/>
              </a:lnSpc>
            </a:pPr>
            <a:r>
              <a:rPr lang="en-US" sz="5999">
                <a:solidFill>
                  <a:srgbClr val="FF66C4"/>
                </a:solidFill>
                <a:latin typeface="Open Sans Extra Bold"/>
              </a:rPr>
              <a:t>Weekly Rewards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144000" y="195551"/>
            <a:ext cx="10382849" cy="10382849"/>
            <a:chOff x="0" y="0"/>
            <a:chExt cx="13843798" cy="13843798"/>
          </a:xfrm>
        </p:grpSpPr>
        <p:sp>
          <p:nvSpPr>
            <p:cNvPr name="Freeform 3" id="3"/>
            <p:cNvSpPr/>
            <p:nvPr/>
          </p:nvSpPr>
          <p:spPr>
            <a:xfrm flipH="false" flipV="false" rot="0">
              <a:off x="0" y="0"/>
              <a:ext cx="13843798" cy="13843798"/>
            </a:xfrm>
            <a:custGeom>
              <a:avLst/>
              <a:gdLst/>
              <a:ahLst/>
              <a:cxnLst/>
              <a:rect r="r" b="b" t="t" l="l"/>
              <a:pathLst>
                <a:path h="13843798" w="13843798">
                  <a:moveTo>
                    <a:pt x="0" y="0"/>
                  </a:moveTo>
                  <a:lnTo>
                    <a:pt x="13843798" y="0"/>
                  </a:lnTo>
                  <a:lnTo>
                    <a:pt x="13843798" y="13843798"/>
                  </a:lnTo>
                  <a:lnTo>
                    <a:pt x="0" y="138437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71393" y="4243641"/>
              <a:ext cx="1025452" cy="1025452"/>
            </a:xfrm>
            <a:custGeom>
              <a:avLst/>
              <a:gdLst/>
              <a:ahLst/>
              <a:cxnLst/>
              <a:rect r="r" b="b" t="t" l="l"/>
              <a:pathLst>
                <a:path h="1025452" w="1025452">
                  <a:moveTo>
                    <a:pt x="0" y="0"/>
                  </a:moveTo>
                  <a:lnTo>
                    <a:pt x="1025452" y="0"/>
                  </a:lnTo>
                  <a:lnTo>
                    <a:pt x="1025452" y="1025453"/>
                  </a:lnTo>
                  <a:lnTo>
                    <a:pt x="0" y="10254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633995" y="4447324"/>
              <a:ext cx="496661" cy="597732"/>
            </a:xfrm>
            <a:custGeom>
              <a:avLst/>
              <a:gdLst/>
              <a:ahLst/>
              <a:cxnLst/>
              <a:rect r="r" b="b" t="t" l="l"/>
              <a:pathLst>
                <a:path h="597732" w="496661">
                  <a:moveTo>
                    <a:pt x="0" y="0"/>
                  </a:moveTo>
                  <a:lnTo>
                    <a:pt x="496661" y="0"/>
                  </a:lnTo>
                  <a:lnTo>
                    <a:pt x="496661" y="597732"/>
                  </a:lnTo>
                  <a:lnTo>
                    <a:pt x="0" y="5977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6" id="6"/>
          <p:cNvSpPr txBox="true"/>
          <p:nvPr/>
        </p:nvSpPr>
        <p:spPr>
          <a:xfrm rot="0">
            <a:off x="1028700" y="4301126"/>
            <a:ext cx="9781356" cy="2343150"/>
          </a:xfrm>
          <a:prstGeom prst="rect">
            <a:avLst/>
          </a:prstGeom>
        </p:spPr>
        <p:txBody>
          <a:bodyPr anchor="t" rtlCol="false" tIns="0" lIns="0" bIns="0" rIns="0">
            <a:spAutoFit/>
          </a:bodyPr>
          <a:lstStyle/>
          <a:p>
            <a:pPr>
              <a:lnSpc>
                <a:spcPts val="9000"/>
              </a:lnSpc>
            </a:pPr>
            <a:r>
              <a:rPr lang="en-US" sz="9000">
                <a:solidFill>
                  <a:srgbClr val="737373"/>
                </a:solidFill>
                <a:latin typeface="Open Sans Extra Bold"/>
              </a:rPr>
              <a:t>What is </a:t>
            </a:r>
          </a:p>
          <a:p>
            <a:pPr>
              <a:lnSpc>
                <a:spcPts val="9000"/>
              </a:lnSpc>
            </a:pPr>
            <a:r>
              <a:rPr lang="en-US" sz="9000">
                <a:solidFill>
                  <a:srgbClr val="FF66C4"/>
                </a:solidFill>
                <a:latin typeface="Open Sans Extra Bold"/>
              </a:rPr>
              <a:t>Cryptocurrency?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14042" y="7529433"/>
            <a:ext cx="875335" cy="1673947"/>
          </a:xfrm>
          <a:custGeom>
            <a:avLst/>
            <a:gdLst/>
            <a:ahLst/>
            <a:cxnLst/>
            <a:rect r="r" b="b" t="t" l="l"/>
            <a:pathLst>
              <a:path h="1673947" w="875335">
                <a:moveTo>
                  <a:pt x="0" y="0"/>
                </a:moveTo>
                <a:lnTo>
                  <a:pt x="875335" y="0"/>
                </a:lnTo>
                <a:lnTo>
                  <a:pt x="875335" y="1673947"/>
                </a:lnTo>
                <a:lnTo>
                  <a:pt x="0" y="1673947"/>
                </a:lnTo>
                <a:lnTo>
                  <a:pt x="0" y="0"/>
                </a:lnTo>
                <a:close/>
              </a:path>
            </a:pathLst>
          </a:custGeom>
          <a:blipFill>
            <a:blip r:embed="rId2"/>
            <a:stretch>
              <a:fillRect l="0" t="0" r="0" b="0"/>
            </a:stretch>
          </a:blipFill>
        </p:spPr>
      </p:sp>
      <p:sp>
        <p:nvSpPr>
          <p:cNvPr name="AutoShape 3" id="3"/>
          <p:cNvSpPr/>
          <p:nvPr/>
        </p:nvSpPr>
        <p:spPr>
          <a:xfrm>
            <a:off x="7556826" y="8366406"/>
            <a:ext cx="1340726" cy="0"/>
          </a:xfrm>
          <a:prstGeom prst="line">
            <a:avLst/>
          </a:prstGeom>
          <a:ln cap="flat" w="28575">
            <a:solidFill>
              <a:srgbClr val="FFFFFF"/>
            </a:solidFill>
            <a:prstDash val="solid"/>
            <a:headEnd type="none" len="sm" w="sm"/>
            <a:tailEnd type="triangle" len="med" w="lg"/>
          </a:ln>
        </p:spPr>
      </p:sp>
      <p:sp>
        <p:nvSpPr>
          <p:cNvPr name="Freeform 4" id="4"/>
          <p:cNvSpPr/>
          <p:nvPr/>
        </p:nvSpPr>
        <p:spPr>
          <a:xfrm flipH="false" flipV="false" rot="0">
            <a:off x="9461867" y="7746784"/>
            <a:ext cx="1457435" cy="1264325"/>
          </a:xfrm>
          <a:custGeom>
            <a:avLst/>
            <a:gdLst/>
            <a:ahLst/>
            <a:cxnLst/>
            <a:rect r="r" b="b" t="t" l="l"/>
            <a:pathLst>
              <a:path h="1264325" w="1457435">
                <a:moveTo>
                  <a:pt x="0" y="0"/>
                </a:moveTo>
                <a:lnTo>
                  <a:pt x="1457435" y="0"/>
                </a:lnTo>
                <a:lnTo>
                  <a:pt x="1457435" y="1264325"/>
                </a:lnTo>
                <a:lnTo>
                  <a:pt x="0" y="1264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234039" y="7708773"/>
            <a:ext cx="939919" cy="1340348"/>
          </a:xfrm>
          <a:custGeom>
            <a:avLst/>
            <a:gdLst/>
            <a:ahLst/>
            <a:cxnLst/>
            <a:rect r="r" b="b" t="t" l="l"/>
            <a:pathLst>
              <a:path h="1340348" w="939919">
                <a:moveTo>
                  <a:pt x="0" y="0"/>
                </a:moveTo>
                <a:lnTo>
                  <a:pt x="939919" y="0"/>
                </a:lnTo>
                <a:lnTo>
                  <a:pt x="939919" y="1340348"/>
                </a:lnTo>
                <a:lnTo>
                  <a:pt x="0" y="1340348"/>
                </a:lnTo>
                <a:lnTo>
                  <a:pt x="0" y="0"/>
                </a:lnTo>
                <a:close/>
              </a:path>
            </a:pathLst>
          </a:custGeom>
          <a:blipFill>
            <a:blip r:embed="rId5"/>
            <a:stretch>
              <a:fillRect l="0" t="0" r="0" b="0"/>
            </a:stretch>
          </a:blipFill>
        </p:spPr>
      </p:sp>
      <p:grpSp>
        <p:nvGrpSpPr>
          <p:cNvPr name="Group 6" id="6"/>
          <p:cNvGrpSpPr/>
          <p:nvPr/>
        </p:nvGrpSpPr>
        <p:grpSpPr>
          <a:xfrm rot="0">
            <a:off x="5799340" y="4737497"/>
            <a:ext cx="6689320" cy="760090"/>
            <a:chOff x="0" y="0"/>
            <a:chExt cx="2668928" cy="303263"/>
          </a:xfrm>
        </p:grpSpPr>
        <p:sp>
          <p:nvSpPr>
            <p:cNvPr name="Freeform 7" id="7"/>
            <p:cNvSpPr/>
            <p:nvPr/>
          </p:nvSpPr>
          <p:spPr>
            <a:xfrm flipH="false" flipV="false" rot="0">
              <a:off x="0" y="0"/>
              <a:ext cx="2668928" cy="303263"/>
            </a:xfrm>
            <a:custGeom>
              <a:avLst/>
              <a:gdLst/>
              <a:ahLst/>
              <a:cxnLst/>
              <a:rect r="r" b="b" t="t" l="l"/>
              <a:pathLst>
                <a:path h="303263" w="2668928">
                  <a:moveTo>
                    <a:pt x="76385" y="0"/>
                  </a:moveTo>
                  <a:lnTo>
                    <a:pt x="2592543" y="0"/>
                  </a:lnTo>
                  <a:cubicBezTo>
                    <a:pt x="2612801" y="0"/>
                    <a:pt x="2632230" y="8048"/>
                    <a:pt x="2646555" y="22373"/>
                  </a:cubicBezTo>
                  <a:cubicBezTo>
                    <a:pt x="2660880" y="36698"/>
                    <a:pt x="2668928" y="56127"/>
                    <a:pt x="2668928" y="76385"/>
                  </a:cubicBezTo>
                  <a:lnTo>
                    <a:pt x="2668928" y="226878"/>
                  </a:lnTo>
                  <a:cubicBezTo>
                    <a:pt x="2668928" y="247136"/>
                    <a:pt x="2660880" y="266565"/>
                    <a:pt x="2646555" y="280890"/>
                  </a:cubicBezTo>
                  <a:cubicBezTo>
                    <a:pt x="2632230" y="295215"/>
                    <a:pt x="2612801" y="303263"/>
                    <a:pt x="2592543" y="303263"/>
                  </a:cubicBezTo>
                  <a:lnTo>
                    <a:pt x="76385" y="303263"/>
                  </a:lnTo>
                  <a:cubicBezTo>
                    <a:pt x="56127" y="303263"/>
                    <a:pt x="36698" y="295215"/>
                    <a:pt x="22373" y="280890"/>
                  </a:cubicBezTo>
                  <a:cubicBezTo>
                    <a:pt x="8048" y="266565"/>
                    <a:pt x="0" y="247136"/>
                    <a:pt x="0" y="226878"/>
                  </a:cubicBezTo>
                  <a:lnTo>
                    <a:pt x="0" y="76385"/>
                  </a:lnTo>
                  <a:cubicBezTo>
                    <a:pt x="0" y="56127"/>
                    <a:pt x="8048" y="36698"/>
                    <a:pt x="22373" y="22373"/>
                  </a:cubicBezTo>
                  <a:cubicBezTo>
                    <a:pt x="36698" y="8048"/>
                    <a:pt x="56127" y="0"/>
                    <a:pt x="76385" y="0"/>
                  </a:cubicBezTo>
                  <a:close/>
                </a:path>
              </a:pathLst>
            </a:custGeom>
            <a:solidFill>
              <a:srgbClr val="33479D"/>
            </a:solidFill>
          </p:spPr>
        </p:sp>
        <p:sp>
          <p:nvSpPr>
            <p:cNvPr name="TextBox 8" id="8"/>
            <p:cNvSpPr txBox="true"/>
            <p:nvPr/>
          </p:nvSpPr>
          <p:spPr>
            <a:xfrm>
              <a:off x="0" y="-47625"/>
              <a:ext cx="812800" cy="860425"/>
            </a:xfrm>
            <a:prstGeom prst="rect">
              <a:avLst/>
            </a:prstGeom>
          </p:spPr>
          <p:txBody>
            <a:bodyPr anchor="ctr" rtlCol="false" tIns="48164" lIns="48164" bIns="48164" rIns="48164"/>
            <a:lstStyle/>
            <a:p>
              <a:pPr algn="ctr">
                <a:lnSpc>
                  <a:spcPts val="3318"/>
                </a:lnSpc>
                <a:spcBef>
                  <a:spcPct val="0"/>
                </a:spcBef>
              </a:pPr>
            </a:p>
          </p:txBody>
        </p:sp>
      </p:grpSp>
      <p:sp>
        <p:nvSpPr>
          <p:cNvPr name="Freeform 9" id="9"/>
          <p:cNvSpPr/>
          <p:nvPr/>
        </p:nvSpPr>
        <p:spPr>
          <a:xfrm flipH="false" flipV="false" rot="0">
            <a:off x="7345596" y="4521266"/>
            <a:ext cx="821653" cy="1062769"/>
          </a:xfrm>
          <a:custGeom>
            <a:avLst/>
            <a:gdLst/>
            <a:ahLst/>
            <a:cxnLst/>
            <a:rect r="r" b="b" t="t" l="l"/>
            <a:pathLst>
              <a:path h="1062769" w="821653">
                <a:moveTo>
                  <a:pt x="0" y="0"/>
                </a:moveTo>
                <a:lnTo>
                  <a:pt x="821653" y="0"/>
                </a:lnTo>
                <a:lnTo>
                  <a:pt x="821653" y="1062769"/>
                </a:lnTo>
                <a:lnTo>
                  <a:pt x="0" y="1062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048575" y="4607444"/>
            <a:ext cx="1105066" cy="890413"/>
          </a:xfrm>
          <a:custGeom>
            <a:avLst/>
            <a:gdLst/>
            <a:ahLst/>
            <a:cxnLst/>
            <a:rect r="r" b="b" t="t" l="l"/>
            <a:pathLst>
              <a:path h="890413" w="1105066">
                <a:moveTo>
                  <a:pt x="0" y="0"/>
                </a:moveTo>
                <a:lnTo>
                  <a:pt x="1105066" y="0"/>
                </a:lnTo>
                <a:lnTo>
                  <a:pt x="1105066" y="890413"/>
                </a:lnTo>
                <a:lnTo>
                  <a:pt x="0" y="890413"/>
                </a:lnTo>
                <a:lnTo>
                  <a:pt x="0" y="0"/>
                </a:lnTo>
                <a:close/>
              </a:path>
            </a:pathLst>
          </a:custGeom>
          <a:blipFill>
            <a:blip r:embed="rId8"/>
            <a:stretch>
              <a:fillRect l="0" t="0" r="0" b="0"/>
            </a:stretch>
          </a:blipFill>
        </p:spPr>
      </p:sp>
      <p:sp>
        <p:nvSpPr>
          <p:cNvPr name="Freeform 11" id="11"/>
          <p:cNvSpPr/>
          <p:nvPr/>
        </p:nvSpPr>
        <p:spPr>
          <a:xfrm flipH="false" flipV="false" rot="0">
            <a:off x="6356759" y="4435748"/>
            <a:ext cx="693563" cy="1061839"/>
          </a:xfrm>
          <a:custGeom>
            <a:avLst/>
            <a:gdLst/>
            <a:ahLst/>
            <a:cxnLst/>
            <a:rect r="r" b="b" t="t" l="l"/>
            <a:pathLst>
              <a:path h="1061839" w="693563">
                <a:moveTo>
                  <a:pt x="0" y="0"/>
                </a:moveTo>
                <a:lnTo>
                  <a:pt x="693562" y="0"/>
                </a:lnTo>
                <a:lnTo>
                  <a:pt x="693562" y="1061838"/>
                </a:lnTo>
                <a:lnTo>
                  <a:pt x="0" y="1061838"/>
                </a:lnTo>
                <a:lnTo>
                  <a:pt x="0" y="0"/>
                </a:lnTo>
                <a:close/>
              </a:path>
            </a:pathLst>
          </a:custGeom>
          <a:blipFill>
            <a:blip r:embed="rId9"/>
            <a:stretch>
              <a:fillRect l="0" t="0" r="0" b="0"/>
            </a:stretch>
          </a:blipFill>
        </p:spPr>
      </p:sp>
      <p:sp>
        <p:nvSpPr>
          <p:cNvPr name="Freeform 12" id="12"/>
          <p:cNvSpPr/>
          <p:nvPr/>
        </p:nvSpPr>
        <p:spPr>
          <a:xfrm flipH="false" flipV="false" rot="0">
            <a:off x="11448916" y="4435748"/>
            <a:ext cx="706139" cy="1037789"/>
          </a:xfrm>
          <a:custGeom>
            <a:avLst/>
            <a:gdLst/>
            <a:ahLst/>
            <a:cxnLst/>
            <a:rect r="r" b="b" t="t" l="l"/>
            <a:pathLst>
              <a:path h="1037789" w="706139">
                <a:moveTo>
                  <a:pt x="0" y="0"/>
                </a:moveTo>
                <a:lnTo>
                  <a:pt x="706139" y="0"/>
                </a:lnTo>
                <a:lnTo>
                  <a:pt x="706139" y="1037789"/>
                </a:lnTo>
                <a:lnTo>
                  <a:pt x="0" y="1037789"/>
                </a:lnTo>
                <a:lnTo>
                  <a:pt x="0" y="0"/>
                </a:lnTo>
                <a:close/>
              </a:path>
            </a:pathLst>
          </a:custGeom>
          <a:blipFill>
            <a:blip r:embed="rId10"/>
            <a:stretch>
              <a:fillRect l="0" t="0" r="0" b="0"/>
            </a:stretch>
          </a:blipFill>
        </p:spPr>
      </p:sp>
      <p:sp>
        <p:nvSpPr>
          <p:cNvPr name="Freeform 13" id="13"/>
          <p:cNvSpPr/>
          <p:nvPr/>
        </p:nvSpPr>
        <p:spPr>
          <a:xfrm flipH="false" flipV="false" rot="0">
            <a:off x="8160553" y="4954642"/>
            <a:ext cx="1966895" cy="1348217"/>
          </a:xfrm>
          <a:custGeom>
            <a:avLst/>
            <a:gdLst/>
            <a:ahLst/>
            <a:cxnLst/>
            <a:rect r="r" b="b" t="t" l="l"/>
            <a:pathLst>
              <a:path h="1348217" w="1966895">
                <a:moveTo>
                  <a:pt x="0" y="0"/>
                </a:moveTo>
                <a:lnTo>
                  <a:pt x="1966894" y="0"/>
                </a:lnTo>
                <a:lnTo>
                  <a:pt x="1966894" y="1348217"/>
                </a:lnTo>
                <a:lnTo>
                  <a:pt x="0" y="13482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5130700">
            <a:off x="6808923" y="5977392"/>
            <a:ext cx="1495807" cy="1495807"/>
          </a:xfrm>
          <a:custGeom>
            <a:avLst/>
            <a:gdLst/>
            <a:ahLst/>
            <a:cxnLst/>
            <a:rect r="r" b="b" t="t" l="l"/>
            <a:pathLst>
              <a:path h="1495807" w="1495807">
                <a:moveTo>
                  <a:pt x="0" y="0"/>
                </a:moveTo>
                <a:lnTo>
                  <a:pt x="1495807" y="0"/>
                </a:lnTo>
                <a:lnTo>
                  <a:pt x="1495807" y="1495807"/>
                </a:lnTo>
                <a:lnTo>
                  <a:pt x="0" y="14958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3037339">
            <a:off x="7603501" y="7052693"/>
            <a:ext cx="1703722" cy="587127"/>
          </a:xfrm>
          <a:custGeom>
            <a:avLst/>
            <a:gdLst/>
            <a:ahLst/>
            <a:cxnLst/>
            <a:rect r="r" b="b" t="t" l="l"/>
            <a:pathLst>
              <a:path h="587127" w="1703722">
                <a:moveTo>
                  <a:pt x="0" y="0"/>
                </a:moveTo>
                <a:lnTo>
                  <a:pt x="1703723" y="0"/>
                </a:lnTo>
                <a:lnTo>
                  <a:pt x="1703723" y="587126"/>
                </a:lnTo>
                <a:lnTo>
                  <a:pt x="0" y="5871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6" id="16"/>
          <p:cNvSpPr txBox="true"/>
          <p:nvPr/>
        </p:nvSpPr>
        <p:spPr>
          <a:xfrm rot="0">
            <a:off x="5478959" y="1152525"/>
            <a:ext cx="7330083" cy="781050"/>
          </a:xfrm>
          <a:prstGeom prst="rect">
            <a:avLst/>
          </a:prstGeom>
        </p:spPr>
        <p:txBody>
          <a:bodyPr anchor="t" rtlCol="false" tIns="0" lIns="0" bIns="0" rIns="0">
            <a:spAutoFit/>
          </a:bodyPr>
          <a:lstStyle/>
          <a:p>
            <a:pPr>
              <a:lnSpc>
                <a:spcPts val="5999"/>
              </a:lnSpc>
            </a:pPr>
            <a:r>
              <a:rPr lang="en-US" sz="5999">
                <a:solidFill>
                  <a:srgbClr val="FF66C4"/>
                </a:solidFill>
                <a:latin typeface="Open Sans Extra Bold"/>
              </a:rPr>
              <a:t>What is Global List</a:t>
            </a:r>
          </a:p>
        </p:txBody>
      </p:sp>
      <p:sp>
        <p:nvSpPr>
          <p:cNvPr name="TextBox 17" id="17"/>
          <p:cNvSpPr txBox="true"/>
          <p:nvPr/>
        </p:nvSpPr>
        <p:spPr>
          <a:xfrm rot="0">
            <a:off x="3935477" y="2439502"/>
            <a:ext cx="10417046" cy="1434270"/>
          </a:xfrm>
          <a:prstGeom prst="rect">
            <a:avLst/>
          </a:prstGeom>
        </p:spPr>
        <p:txBody>
          <a:bodyPr anchor="t" rtlCol="false" tIns="0" lIns="0" bIns="0" rIns="0">
            <a:spAutoFit/>
          </a:bodyPr>
          <a:lstStyle/>
          <a:p>
            <a:pPr algn="ctr">
              <a:lnSpc>
                <a:spcPts val="3812"/>
              </a:lnSpc>
            </a:pPr>
            <a:r>
              <a:rPr lang="en-US" sz="2723">
                <a:solidFill>
                  <a:srgbClr val="FFFFFF"/>
                </a:solidFill>
                <a:latin typeface="Canva Sans Bold"/>
              </a:rPr>
              <a:t>Global list is from where all random users will be choosen for Global &amp; Weekly Rewards. On every 2 referral your wallet address will be added in Global List automatically.</a:t>
            </a:r>
          </a:p>
        </p:txBody>
      </p:sp>
      <p:sp>
        <p:nvSpPr>
          <p:cNvPr name="TextBox 18" id="18"/>
          <p:cNvSpPr txBox="true"/>
          <p:nvPr/>
        </p:nvSpPr>
        <p:spPr>
          <a:xfrm rot="0">
            <a:off x="7275268" y="6208952"/>
            <a:ext cx="563116" cy="345516"/>
          </a:xfrm>
          <a:prstGeom prst="rect">
            <a:avLst/>
          </a:prstGeom>
        </p:spPr>
        <p:txBody>
          <a:bodyPr anchor="t" rtlCol="false" tIns="0" lIns="0" bIns="0" rIns="0">
            <a:spAutoFit/>
          </a:bodyPr>
          <a:lstStyle/>
          <a:p>
            <a:pPr algn="ctr">
              <a:lnSpc>
                <a:spcPts val="2741"/>
              </a:lnSpc>
            </a:pPr>
            <a:r>
              <a:rPr lang="en-US" sz="1958">
                <a:solidFill>
                  <a:srgbClr val="E3407E"/>
                </a:solidFill>
                <a:latin typeface="Canva Sans Bold"/>
              </a:rPr>
              <a:t>Hey!</a:t>
            </a:r>
          </a:p>
        </p:txBody>
      </p:sp>
      <p:sp>
        <p:nvSpPr>
          <p:cNvPr name="TextBox 19" id="19"/>
          <p:cNvSpPr txBox="true"/>
          <p:nvPr/>
        </p:nvSpPr>
        <p:spPr>
          <a:xfrm rot="0">
            <a:off x="6971817" y="6655037"/>
            <a:ext cx="1170019" cy="551278"/>
          </a:xfrm>
          <a:prstGeom prst="rect">
            <a:avLst/>
          </a:prstGeom>
        </p:spPr>
        <p:txBody>
          <a:bodyPr anchor="t" rtlCol="false" tIns="0" lIns="0" bIns="0" rIns="0">
            <a:spAutoFit/>
          </a:bodyPr>
          <a:lstStyle/>
          <a:p>
            <a:pPr algn="ctr">
              <a:lnSpc>
                <a:spcPts val="1453"/>
              </a:lnSpc>
            </a:pPr>
            <a:r>
              <a:rPr lang="en-US" sz="1546">
                <a:solidFill>
                  <a:srgbClr val="1D232F"/>
                </a:solidFill>
                <a:latin typeface="Canva Sans Bold"/>
              </a:rPr>
              <a:t>You are welcome with us.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285317" y="5723579"/>
            <a:ext cx="1669150" cy="2158966"/>
          </a:xfrm>
          <a:custGeom>
            <a:avLst/>
            <a:gdLst/>
            <a:ahLst/>
            <a:cxnLst/>
            <a:rect r="r" b="b" t="t" l="l"/>
            <a:pathLst>
              <a:path h="2158966" w="1669150">
                <a:moveTo>
                  <a:pt x="0" y="0"/>
                </a:moveTo>
                <a:lnTo>
                  <a:pt x="1669150" y="0"/>
                </a:lnTo>
                <a:lnTo>
                  <a:pt x="1669150" y="2158966"/>
                </a:lnTo>
                <a:lnTo>
                  <a:pt x="0" y="215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008973">
            <a:off x="5408739" y="4385971"/>
            <a:ext cx="1495807" cy="1495807"/>
          </a:xfrm>
          <a:custGeom>
            <a:avLst/>
            <a:gdLst/>
            <a:ahLst/>
            <a:cxnLst/>
            <a:rect r="r" b="b" t="t" l="l"/>
            <a:pathLst>
              <a:path h="1495807" w="1495807">
                <a:moveTo>
                  <a:pt x="0" y="0"/>
                </a:moveTo>
                <a:lnTo>
                  <a:pt x="1495807" y="0"/>
                </a:lnTo>
                <a:lnTo>
                  <a:pt x="1495807" y="1495807"/>
                </a:lnTo>
                <a:lnTo>
                  <a:pt x="0" y="1495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35741" y="5563827"/>
            <a:ext cx="1766943" cy="2478470"/>
          </a:xfrm>
          <a:custGeom>
            <a:avLst/>
            <a:gdLst/>
            <a:ahLst/>
            <a:cxnLst/>
            <a:rect r="r" b="b" t="t" l="l"/>
            <a:pathLst>
              <a:path h="2478470" w="1766943">
                <a:moveTo>
                  <a:pt x="0" y="0"/>
                </a:moveTo>
                <a:lnTo>
                  <a:pt x="1766942" y="0"/>
                </a:lnTo>
                <a:lnTo>
                  <a:pt x="1766942" y="2478470"/>
                </a:lnTo>
                <a:lnTo>
                  <a:pt x="0" y="24784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588868" y="1152525"/>
            <a:ext cx="7110264" cy="781050"/>
          </a:xfrm>
          <a:prstGeom prst="rect">
            <a:avLst/>
          </a:prstGeom>
        </p:spPr>
        <p:txBody>
          <a:bodyPr anchor="t" rtlCol="false" tIns="0" lIns="0" bIns="0" rIns="0">
            <a:spAutoFit/>
          </a:bodyPr>
          <a:lstStyle/>
          <a:p>
            <a:pPr>
              <a:lnSpc>
                <a:spcPts val="5999"/>
              </a:lnSpc>
            </a:pPr>
            <a:r>
              <a:rPr lang="en-US" sz="5999">
                <a:solidFill>
                  <a:srgbClr val="FF66C4"/>
                </a:solidFill>
                <a:latin typeface="Open Sans Extra Bold"/>
              </a:rPr>
              <a:t>Get Airdrop &amp; APY</a:t>
            </a:r>
          </a:p>
        </p:txBody>
      </p:sp>
      <p:sp>
        <p:nvSpPr>
          <p:cNvPr name="TextBox 6" id="6"/>
          <p:cNvSpPr txBox="true"/>
          <p:nvPr/>
        </p:nvSpPr>
        <p:spPr>
          <a:xfrm rot="0">
            <a:off x="3104138" y="2390360"/>
            <a:ext cx="12079724" cy="1434270"/>
          </a:xfrm>
          <a:prstGeom prst="rect">
            <a:avLst/>
          </a:prstGeom>
        </p:spPr>
        <p:txBody>
          <a:bodyPr anchor="t" rtlCol="false" tIns="0" lIns="0" bIns="0" rIns="0">
            <a:spAutoFit/>
          </a:bodyPr>
          <a:lstStyle/>
          <a:p>
            <a:pPr algn="ctr">
              <a:lnSpc>
                <a:spcPts val="3812"/>
              </a:lnSpc>
            </a:pPr>
            <a:r>
              <a:rPr lang="en-US" sz="2723">
                <a:solidFill>
                  <a:srgbClr val="FFFFFF"/>
                </a:solidFill>
                <a:latin typeface="Canva Sans Bold"/>
              </a:rPr>
              <a:t>You get airdrop of MartianVerse tokens when you register on www.marsnext.io &amp; those tokens will staked for 18 months &amp; you get APY of  66%.</a:t>
            </a:r>
          </a:p>
        </p:txBody>
      </p:sp>
      <p:sp>
        <p:nvSpPr>
          <p:cNvPr name="TextBox 7" id="7"/>
          <p:cNvSpPr txBox="true"/>
          <p:nvPr/>
        </p:nvSpPr>
        <p:spPr>
          <a:xfrm rot="0">
            <a:off x="3104138" y="8306125"/>
            <a:ext cx="12079724" cy="952175"/>
          </a:xfrm>
          <a:prstGeom prst="rect">
            <a:avLst/>
          </a:prstGeom>
        </p:spPr>
        <p:txBody>
          <a:bodyPr anchor="t" rtlCol="false" tIns="0" lIns="0" bIns="0" rIns="0">
            <a:spAutoFit/>
          </a:bodyPr>
          <a:lstStyle/>
          <a:p>
            <a:pPr algn="ctr">
              <a:lnSpc>
                <a:spcPts val="3812"/>
              </a:lnSpc>
            </a:pPr>
            <a:r>
              <a:rPr lang="en-US" sz="2723">
                <a:solidFill>
                  <a:srgbClr val="FFFFFF"/>
                </a:solidFill>
                <a:latin typeface="Canva Sans Bold"/>
              </a:rPr>
              <a:t>Listing on DeXs and Exchanges will be soon. You can claim your staking rewards anytime without any time limit.</a:t>
            </a:r>
          </a:p>
        </p:txBody>
      </p:sp>
      <p:sp>
        <p:nvSpPr>
          <p:cNvPr name="TextBox 8" id="8"/>
          <p:cNvSpPr txBox="true"/>
          <p:nvPr/>
        </p:nvSpPr>
        <p:spPr>
          <a:xfrm rot="0">
            <a:off x="5875085" y="4617532"/>
            <a:ext cx="563116" cy="345516"/>
          </a:xfrm>
          <a:prstGeom prst="rect">
            <a:avLst/>
          </a:prstGeom>
        </p:spPr>
        <p:txBody>
          <a:bodyPr anchor="t" rtlCol="false" tIns="0" lIns="0" bIns="0" rIns="0">
            <a:spAutoFit/>
          </a:bodyPr>
          <a:lstStyle/>
          <a:p>
            <a:pPr algn="ctr">
              <a:lnSpc>
                <a:spcPts val="2741"/>
              </a:lnSpc>
            </a:pPr>
            <a:r>
              <a:rPr lang="en-US" sz="1958">
                <a:solidFill>
                  <a:srgbClr val="E3407E"/>
                </a:solidFill>
                <a:latin typeface="Canva Sans Bold"/>
              </a:rPr>
              <a:t>Hey!</a:t>
            </a:r>
          </a:p>
        </p:txBody>
      </p:sp>
      <p:sp>
        <p:nvSpPr>
          <p:cNvPr name="TextBox 9" id="9"/>
          <p:cNvSpPr txBox="true"/>
          <p:nvPr/>
        </p:nvSpPr>
        <p:spPr>
          <a:xfrm rot="0">
            <a:off x="5571633" y="4992865"/>
            <a:ext cx="1170019" cy="730714"/>
          </a:xfrm>
          <a:prstGeom prst="rect">
            <a:avLst/>
          </a:prstGeom>
        </p:spPr>
        <p:txBody>
          <a:bodyPr anchor="t" rtlCol="false" tIns="0" lIns="0" bIns="0" rIns="0">
            <a:spAutoFit/>
          </a:bodyPr>
          <a:lstStyle/>
          <a:p>
            <a:pPr algn="ctr">
              <a:lnSpc>
                <a:spcPts val="1453"/>
              </a:lnSpc>
            </a:pPr>
            <a:r>
              <a:rPr lang="en-US" sz="1546">
                <a:solidFill>
                  <a:srgbClr val="1D232F"/>
                </a:solidFill>
                <a:latin typeface="Canva Sans Bold"/>
              </a:rPr>
              <a:t>I got airdrop at this initial stage.</a:t>
            </a:r>
          </a:p>
        </p:txBody>
      </p:sp>
      <p:sp>
        <p:nvSpPr>
          <p:cNvPr name="Freeform 10" id="10"/>
          <p:cNvSpPr/>
          <p:nvPr/>
        </p:nvSpPr>
        <p:spPr>
          <a:xfrm flipH="false" flipV="false" rot="449522">
            <a:off x="9722609" y="4289930"/>
            <a:ext cx="2368810" cy="2368810"/>
          </a:xfrm>
          <a:custGeom>
            <a:avLst/>
            <a:gdLst/>
            <a:ahLst/>
            <a:cxnLst/>
            <a:rect r="r" b="b" t="t" l="l"/>
            <a:pathLst>
              <a:path h="2368810" w="2368810">
                <a:moveTo>
                  <a:pt x="0" y="0"/>
                </a:moveTo>
                <a:lnTo>
                  <a:pt x="2368810" y="0"/>
                </a:lnTo>
                <a:lnTo>
                  <a:pt x="2368810" y="2368810"/>
                </a:lnTo>
                <a:lnTo>
                  <a:pt x="0" y="2368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097324" y="4955234"/>
            <a:ext cx="1619379" cy="1264811"/>
          </a:xfrm>
          <a:prstGeom prst="rect">
            <a:avLst/>
          </a:prstGeom>
        </p:spPr>
        <p:txBody>
          <a:bodyPr anchor="t" rtlCol="false" tIns="0" lIns="0" bIns="0" rIns="0">
            <a:spAutoFit/>
          </a:bodyPr>
          <a:lstStyle/>
          <a:p>
            <a:pPr algn="ctr">
              <a:lnSpc>
                <a:spcPts val="2012"/>
              </a:lnSpc>
            </a:pPr>
            <a:r>
              <a:rPr lang="en-US" sz="2140">
                <a:solidFill>
                  <a:srgbClr val="1D232F"/>
                </a:solidFill>
                <a:latin typeface="Canva Sans Bold"/>
              </a:rPr>
              <a:t>Participting in the initial projects is very much beneficial.</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890449" y="6844671"/>
            <a:ext cx="1684512" cy="2413629"/>
          </a:xfrm>
          <a:custGeom>
            <a:avLst/>
            <a:gdLst/>
            <a:ahLst/>
            <a:cxnLst/>
            <a:rect r="r" b="b" t="t" l="l"/>
            <a:pathLst>
              <a:path h="2413629" w="1684512">
                <a:moveTo>
                  <a:pt x="0" y="0"/>
                </a:moveTo>
                <a:lnTo>
                  <a:pt x="1684512" y="0"/>
                </a:lnTo>
                <a:lnTo>
                  <a:pt x="1684512" y="2413629"/>
                </a:lnTo>
                <a:lnTo>
                  <a:pt x="0" y="2413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24882" y="4002208"/>
            <a:ext cx="4081548" cy="3249933"/>
          </a:xfrm>
          <a:custGeom>
            <a:avLst/>
            <a:gdLst/>
            <a:ahLst/>
            <a:cxnLst/>
            <a:rect r="r" b="b" t="t" l="l"/>
            <a:pathLst>
              <a:path h="3249933" w="4081548">
                <a:moveTo>
                  <a:pt x="0" y="0"/>
                </a:moveTo>
                <a:lnTo>
                  <a:pt x="4081548" y="0"/>
                </a:lnTo>
                <a:lnTo>
                  <a:pt x="4081548" y="3249933"/>
                </a:lnTo>
                <a:lnTo>
                  <a:pt x="0" y="3249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80102" y="4578811"/>
            <a:ext cx="1371108" cy="1573725"/>
          </a:xfrm>
          <a:custGeom>
            <a:avLst/>
            <a:gdLst/>
            <a:ahLst/>
            <a:cxnLst/>
            <a:rect r="r" b="b" t="t" l="l"/>
            <a:pathLst>
              <a:path h="1573725" w="1371108">
                <a:moveTo>
                  <a:pt x="0" y="0"/>
                </a:moveTo>
                <a:lnTo>
                  <a:pt x="1371108" y="0"/>
                </a:lnTo>
                <a:lnTo>
                  <a:pt x="1371108" y="1573726"/>
                </a:lnTo>
                <a:lnTo>
                  <a:pt x="0" y="1573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077309" y="1152525"/>
            <a:ext cx="8133383" cy="781050"/>
          </a:xfrm>
          <a:prstGeom prst="rect">
            <a:avLst/>
          </a:prstGeom>
        </p:spPr>
        <p:txBody>
          <a:bodyPr anchor="t" rtlCol="false" tIns="0" lIns="0" bIns="0" rIns="0">
            <a:spAutoFit/>
          </a:bodyPr>
          <a:lstStyle/>
          <a:p>
            <a:pPr>
              <a:lnSpc>
                <a:spcPts val="5999"/>
              </a:lnSpc>
            </a:pPr>
            <a:r>
              <a:rPr lang="en-US" sz="5999">
                <a:solidFill>
                  <a:srgbClr val="FF66C4"/>
                </a:solidFill>
                <a:latin typeface="Open Sans Extra Bold"/>
              </a:rPr>
              <a:t>Liquidity Generation</a:t>
            </a:r>
          </a:p>
        </p:txBody>
      </p:sp>
      <p:sp>
        <p:nvSpPr>
          <p:cNvPr name="TextBox 6" id="6"/>
          <p:cNvSpPr txBox="true"/>
          <p:nvPr/>
        </p:nvSpPr>
        <p:spPr>
          <a:xfrm rot="0">
            <a:off x="3104138" y="2390360"/>
            <a:ext cx="12079724" cy="1434270"/>
          </a:xfrm>
          <a:prstGeom prst="rect">
            <a:avLst/>
          </a:prstGeom>
        </p:spPr>
        <p:txBody>
          <a:bodyPr anchor="t" rtlCol="false" tIns="0" lIns="0" bIns="0" rIns="0">
            <a:spAutoFit/>
          </a:bodyPr>
          <a:lstStyle/>
          <a:p>
            <a:pPr algn="ctr">
              <a:lnSpc>
                <a:spcPts val="3812"/>
              </a:lnSpc>
            </a:pPr>
            <a:r>
              <a:rPr lang="en-US" sz="2723">
                <a:solidFill>
                  <a:srgbClr val="FFFFFF"/>
                </a:solidFill>
                <a:latin typeface="Canva Sans Bold"/>
              </a:rPr>
              <a:t>Referral difference or any remaining value in the smart contract will be used for adding liquidity so that there must not be a liquidity crunch for the MartianVerse token.</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082978" y="1152525"/>
            <a:ext cx="6122045" cy="781050"/>
          </a:xfrm>
          <a:prstGeom prst="rect">
            <a:avLst/>
          </a:prstGeom>
        </p:spPr>
        <p:txBody>
          <a:bodyPr anchor="t" rtlCol="false" tIns="0" lIns="0" bIns="0" rIns="0">
            <a:spAutoFit/>
          </a:bodyPr>
          <a:lstStyle/>
          <a:p>
            <a:pPr>
              <a:lnSpc>
                <a:spcPts val="5999"/>
              </a:lnSpc>
            </a:pPr>
            <a:r>
              <a:rPr lang="en-US" sz="5999">
                <a:solidFill>
                  <a:srgbClr val="FF66C4"/>
                </a:solidFill>
                <a:latin typeface="Open Sans Extra Bold"/>
              </a:rPr>
              <a:t>Why to register</a:t>
            </a:r>
          </a:p>
        </p:txBody>
      </p:sp>
      <p:sp>
        <p:nvSpPr>
          <p:cNvPr name="TextBox 3" id="3"/>
          <p:cNvSpPr txBox="true"/>
          <p:nvPr/>
        </p:nvSpPr>
        <p:spPr>
          <a:xfrm rot="0">
            <a:off x="3104138" y="2390360"/>
            <a:ext cx="12079724" cy="5773129"/>
          </a:xfrm>
          <a:prstGeom prst="rect">
            <a:avLst/>
          </a:prstGeom>
        </p:spPr>
        <p:txBody>
          <a:bodyPr anchor="t" rtlCol="false" tIns="0" lIns="0" bIns="0" rIns="0">
            <a:spAutoFit/>
          </a:bodyPr>
          <a:lstStyle/>
          <a:p>
            <a:pPr algn="ctr">
              <a:lnSpc>
                <a:spcPts val="3812"/>
              </a:lnSpc>
            </a:pPr>
            <a:r>
              <a:rPr lang="en-US" sz="2723">
                <a:solidFill>
                  <a:srgbClr val="FFFFFF"/>
                </a:solidFill>
                <a:latin typeface="Canva Sans Bold"/>
              </a:rPr>
              <a:t>#marsnext protocol its logic &amp; everything build on #decentralized smart contracts. Everything is transparent, secured &amp; open source even the website also. We will be going to renounce the ownership of all smart contracts as soon as we assured that all systems are working properly and bug free.</a:t>
            </a:r>
          </a:p>
          <a:p>
            <a:pPr algn="ctr">
              <a:lnSpc>
                <a:spcPts val="3812"/>
              </a:lnSpc>
            </a:pPr>
          </a:p>
          <a:p>
            <a:pPr algn="ctr">
              <a:lnSpc>
                <a:spcPts val="3812"/>
              </a:lnSpc>
            </a:pPr>
            <a:r>
              <a:rPr lang="en-US" sz="2723">
                <a:solidFill>
                  <a:srgbClr val="FFFFFF"/>
                </a:solidFill>
                <a:latin typeface="Canva Sans Bold"/>
              </a:rPr>
              <a:t>#marsnext is designed purely for community building so major distribution upto 95% goes to community members in form of referral, global, weekly rewards. Even you get MartianVerse token airdrop and APY on those tokens also. So, if we compare all these benefits and rewards with any other reward program, there is no comparison. We have a unique program with long &amp; broader vision.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0">
            <a:off x="-32874" y="0"/>
            <a:ext cx="8286189" cy="7240736"/>
          </a:xfrm>
          <a:custGeom>
            <a:avLst/>
            <a:gdLst/>
            <a:ahLst/>
            <a:cxnLst/>
            <a:rect r="r" b="b" t="t" l="l"/>
            <a:pathLst>
              <a:path h="7240736" w="8286189">
                <a:moveTo>
                  <a:pt x="8286190" y="7240736"/>
                </a:moveTo>
                <a:lnTo>
                  <a:pt x="0" y="7240736"/>
                </a:lnTo>
                <a:lnTo>
                  <a:pt x="0" y="0"/>
                </a:lnTo>
                <a:lnTo>
                  <a:pt x="8286190" y="0"/>
                </a:lnTo>
                <a:lnTo>
                  <a:pt x="8286190" y="72407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59155" y="7412186"/>
            <a:ext cx="2070688" cy="2070688"/>
          </a:xfrm>
          <a:custGeom>
            <a:avLst/>
            <a:gdLst/>
            <a:ahLst/>
            <a:cxnLst/>
            <a:rect r="r" b="b" t="t" l="l"/>
            <a:pathLst>
              <a:path h="2070688" w="2070688">
                <a:moveTo>
                  <a:pt x="0" y="0"/>
                </a:moveTo>
                <a:lnTo>
                  <a:pt x="2070688" y="0"/>
                </a:lnTo>
                <a:lnTo>
                  <a:pt x="2070688" y="2070687"/>
                </a:lnTo>
                <a:lnTo>
                  <a:pt x="0" y="2070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454530" y="7412186"/>
            <a:ext cx="2070688" cy="2070688"/>
          </a:xfrm>
          <a:custGeom>
            <a:avLst/>
            <a:gdLst/>
            <a:ahLst/>
            <a:cxnLst/>
            <a:rect r="r" b="b" t="t" l="l"/>
            <a:pathLst>
              <a:path h="2070688" w="2070688">
                <a:moveTo>
                  <a:pt x="0" y="0"/>
                </a:moveTo>
                <a:lnTo>
                  <a:pt x="2070688" y="0"/>
                </a:lnTo>
                <a:lnTo>
                  <a:pt x="2070688" y="2070687"/>
                </a:lnTo>
                <a:lnTo>
                  <a:pt x="0" y="2070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050911" y="7412186"/>
            <a:ext cx="2070688" cy="2070688"/>
          </a:xfrm>
          <a:custGeom>
            <a:avLst/>
            <a:gdLst/>
            <a:ahLst/>
            <a:cxnLst/>
            <a:rect r="r" b="b" t="t" l="l"/>
            <a:pathLst>
              <a:path h="2070688" w="2070688">
                <a:moveTo>
                  <a:pt x="0" y="0"/>
                </a:moveTo>
                <a:lnTo>
                  <a:pt x="2070688" y="0"/>
                </a:lnTo>
                <a:lnTo>
                  <a:pt x="2070688" y="2070687"/>
                </a:lnTo>
                <a:lnTo>
                  <a:pt x="0" y="2070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510409" y="7412186"/>
            <a:ext cx="2070688" cy="2070688"/>
          </a:xfrm>
          <a:custGeom>
            <a:avLst/>
            <a:gdLst/>
            <a:ahLst/>
            <a:cxnLst/>
            <a:rect r="r" b="b" t="t" l="l"/>
            <a:pathLst>
              <a:path h="2070688" w="2070688">
                <a:moveTo>
                  <a:pt x="0" y="0"/>
                </a:moveTo>
                <a:lnTo>
                  <a:pt x="2070688" y="0"/>
                </a:lnTo>
                <a:lnTo>
                  <a:pt x="2070688" y="2070687"/>
                </a:lnTo>
                <a:lnTo>
                  <a:pt x="0" y="2070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476593" y="7690152"/>
            <a:ext cx="835811" cy="665609"/>
          </a:xfrm>
          <a:custGeom>
            <a:avLst/>
            <a:gdLst/>
            <a:ahLst/>
            <a:cxnLst/>
            <a:rect r="r" b="b" t="t" l="l"/>
            <a:pathLst>
              <a:path h="665609" w="835811">
                <a:moveTo>
                  <a:pt x="0" y="0"/>
                </a:moveTo>
                <a:lnTo>
                  <a:pt x="835811" y="0"/>
                </a:lnTo>
                <a:lnTo>
                  <a:pt x="835811" y="665609"/>
                </a:lnTo>
                <a:lnTo>
                  <a:pt x="0" y="6656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098952" y="7838879"/>
            <a:ext cx="781844" cy="597044"/>
          </a:xfrm>
          <a:custGeom>
            <a:avLst/>
            <a:gdLst/>
            <a:ahLst/>
            <a:cxnLst/>
            <a:rect r="r" b="b" t="t" l="l"/>
            <a:pathLst>
              <a:path h="597044" w="781844">
                <a:moveTo>
                  <a:pt x="0" y="0"/>
                </a:moveTo>
                <a:lnTo>
                  <a:pt x="781844" y="0"/>
                </a:lnTo>
                <a:lnTo>
                  <a:pt x="781844" y="597044"/>
                </a:lnTo>
                <a:lnTo>
                  <a:pt x="0" y="597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733266" y="7598864"/>
            <a:ext cx="705979" cy="756898"/>
          </a:xfrm>
          <a:custGeom>
            <a:avLst/>
            <a:gdLst/>
            <a:ahLst/>
            <a:cxnLst/>
            <a:rect r="r" b="b" t="t" l="l"/>
            <a:pathLst>
              <a:path h="756898" w="705979">
                <a:moveTo>
                  <a:pt x="0" y="0"/>
                </a:moveTo>
                <a:lnTo>
                  <a:pt x="705979" y="0"/>
                </a:lnTo>
                <a:lnTo>
                  <a:pt x="705979" y="756897"/>
                </a:lnTo>
                <a:lnTo>
                  <a:pt x="0" y="7568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2136648" y="7747311"/>
            <a:ext cx="818210" cy="608451"/>
          </a:xfrm>
          <a:custGeom>
            <a:avLst/>
            <a:gdLst/>
            <a:ahLst/>
            <a:cxnLst/>
            <a:rect r="r" b="b" t="t" l="l"/>
            <a:pathLst>
              <a:path h="608451" w="818210">
                <a:moveTo>
                  <a:pt x="0" y="0"/>
                </a:moveTo>
                <a:lnTo>
                  <a:pt x="818210" y="0"/>
                </a:lnTo>
                <a:lnTo>
                  <a:pt x="818210" y="608450"/>
                </a:lnTo>
                <a:lnTo>
                  <a:pt x="0" y="608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4017887" y="2073141"/>
            <a:ext cx="3128754" cy="3128754"/>
          </a:xfrm>
          <a:custGeom>
            <a:avLst/>
            <a:gdLst/>
            <a:ahLst/>
            <a:cxnLst/>
            <a:rect r="r" b="b" t="t" l="l"/>
            <a:pathLst>
              <a:path h="3128754" w="3128754">
                <a:moveTo>
                  <a:pt x="0" y="0"/>
                </a:moveTo>
                <a:lnTo>
                  <a:pt x="3128754" y="0"/>
                </a:lnTo>
                <a:lnTo>
                  <a:pt x="3128754" y="3128754"/>
                </a:lnTo>
                <a:lnTo>
                  <a:pt x="0" y="312875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9317207" y="-1664468"/>
            <a:ext cx="3502723" cy="4114800"/>
          </a:xfrm>
          <a:custGeom>
            <a:avLst/>
            <a:gdLst/>
            <a:ahLst/>
            <a:cxnLst/>
            <a:rect r="r" b="b" t="t" l="l"/>
            <a:pathLst>
              <a:path h="4114800" w="3502723">
                <a:moveTo>
                  <a:pt x="0" y="0"/>
                </a:moveTo>
                <a:lnTo>
                  <a:pt x="3502724" y="0"/>
                </a:lnTo>
                <a:lnTo>
                  <a:pt x="3502724"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2819931" y="2987230"/>
            <a:ext cx="2787777" cy="4114800"/>
          </a:xfrm>
          <a:custGeom>
            <a:avLst/>
            <a:gdLst/>
            <a:ahLst/>
            <a:cxnLst/>
            <a:rect r="r" b="b" t="t" l="l"/>
            <a:pathLst>
              <a:path h="4114800" w="2787777">
                <a:moveTo>
                  <a:pt x="0" y="0"/>
                </a:moveTo>
                <a:lnTo>
                  <a:pt x="2787777" y="0"/>
                </a:lnTo>
                <a:lnTo>
                  <a:pt x="2787777"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4" id="14"/>
          <p:cNvSpPr txBox="true"/>
          <p:nvPr/>
        </p:nvSpPr>
        <p:spPr>
          <a:xfrm rot="0">
            <a:off x="4242743" y="8319407"/>
            <a:ext cx="1303511" cy="1016001"/>
          </a:xfrm>
          <a:prstGeom prst="rect">
            <a:avLst/>
          </a:prstGeom>
        </p:spPr>
        <p:txBody>
          <a:bodyPr anchor="t" rtlCol="false" tIns="0" lIns="0" bIns="0" rIns="0">
            <a:spAutoFit/>
          </a:bodyPr>
          <a:lstStyle/>
          <a:p>
            <a:pPr algn="ctr">
              <a:lnSpc>
                <a:spcPts val="4900"/>
              </a:lnSpc>
            </a:pPr>
            <a:r>
              <a:rPr lang="en-US" sz="3500">
                <a:solidFill>
                  <a:srgbClr val="FFFFFF"/>
                </a:solidFill>
                <a:latin typeface="Open Sans Extra Bold"/>
              </a:rPr>
              <a:t>Meta</a:t>
            </a:r>
          </a:p>
          <a:p>
            <a:pPr algn="ctr">
              <a:lnSpc>
                <a:spcPts val="1750"/>
              </a:lnSpc>
            </a:pPr>
            <a:r>
              <a:rPr lang="en-US" sz="3500">
                <a:solidFill>
                  <a:srgbClr val="FFFFFF"/>
                </a:solidFill>
                <a:latin typeface="Open Sans Extra Bold"/>
              </a:rPr>
              <a:t>Verse</a:t>
            </a:r>
          </a:p>
        </p:txBody>
      </p:sp>
      <p:sp>
        <p:nvSpPr>
          <p:cNvPr name="TextBox 15" id="15"/>
          <p:cNvSpPr txBox="true"/>
          <p:nvPr/>
        </p:nvSpPr>
        <p:spPr>
          <a:xfrm rot="0">
            <a:off x="6922412" y="8378773"/>
            <a:ext cx="1135931" cy="87630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Game</a:t>
            </a:r>
          </a:p>
          <a:p>
            <a:pPr algn="ctr">
              <a:lnSpc>
                <a:spcPts val="1500"/>
              </a:lnSpc>
            </a:pPr>
            <a:r>
              <a:rPr lang="en-US" sz="3000">
                <a:solidFill>
                  <a:srgbClr val="FFFFFF"/>
                </a:solidFill>
                <a:latin typeface="Open Sans Extra Bold"/>
              </a:rPr>
              <a:t>IngFi</a:t>
            </a:r>
          </a:p>
        </p:txBody>
      </p:sp>
      <p:sp>
        <p:nvSpPr>
          <p:cNvPr name="TextBox 16" id="16"/>
          <p:cNvSpPr txBox="true"/>
          <p:nvPr/>
        </p:nvSpPr>
        <p:spPr>
          <a:xfrm rot="0">
            <a:off x="9333371" y="8328932"/>
            <a:ext cx="1505769" cy="87630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Dex</a:t>
            </a:r>
          </a:p>
          <a:p>
            <a:pPr algn="ctr">
              <a:lnSpc>
                <a:spcPts val="1500"/>
              </a:lnSpc>
            </a:pPr>
            <a:r>
              <a:rPr lang="en-US" sz="3000">
                <a:solidFill>
                  <a:srgbClr val="FFFFFF"/>
                </a:solidFill>
                <a:latin typeface="Open Sans Extra Bold"/>
              </a:rPr>
              <a:t>FinTech</a:t>
            </a:r>
          </a:p>
        </p:txBody>
      </p:sp>
      <p:sp>
        <p:nvSpPr>
          <p:cNvPr name="TextBox 17" id="17"/>
          <p:cNvSpPr txBox="true"/>
          <p:nvPr/>
        </p:nvSpPr>
        <p:spPr>
          <a:xfrm rot="0">
            <a:off x="12034529" y="8289086"/>
            <a:ext cx="1022449" cy="1016000"/>
          </a:xfrm>
          <a:prstGeom prst="rect">
            <a:avLst/>
          </a:prstGeom>
        </p:spPr>
        <p:txBody>
          <a:bodyPr anchor="t" rtlCol="false" tIns="0" lIns="0" bIns="0" rIns="0">
            <a:spAutoFit/>
          </a:bodyPr>
          <a:lstStyle/>
          <a:p>
            <a:pPr algn="ctr">
              <a:lnSpc>
                <a:spcPts val="4900"/>
              </a:lnSpc>
            </a:pPr>
            <a:r>
              <a:rPr lang="en-US" sz="3500">
                <a:solidFill>
                  <a:srgbClr val="FFFFFF"/>
                </a:solidFill>
                <a:latin typeface="Open Sans Extra Bold"/>
              </a:rPr>
              <a:t>Web</a:t>
            </a:r>
          </a:p>
          <a:p>
            <a:pPr algn="ctr">
              <a:lnSpc>
                <a:spcPts val="1750"/>
              </a:lnSpc>
            </a:pPr>
            <a:r>
              <a:rPr lang="en-US" sz="3500">
                <a:solidFill>
                  <a:srgbClr val="FFFFFF"/>
                </a:solidFill>
                <a:latin typeface="Open Sans Extra Bold"/>
              </a:rPr>
              <a:t>3.0</a:t>
            </a:r>
          </a:p>
        </p:txBody>
      </p:sp>
      <p:sp>
        <p:nvSpPr>
          <p:cNvPr name="TextBox 18" id="18"/>
          <p:cNvSpPr txBox="true"/>
          <p:nvPr/>
        </p:nvSpPr>
        <p:spPr>
          <a:xfrm rot="0">
            <a:off x="2431173" y="4968430"/>
            <a:ext cx="6997340" cy="721781"/>
          </a:xfrm>
          <a:prstGeom prst="rect">
            <a:avLst/>
          </a:prstGeom>
        </p:spPr>
        <p:txBody>
          <a:bodyPr anchor="t" rtlCol="false" tIns="0" lIns="0" bIns="0" rIns="0">
            <a:spAutoFit/>
          </a:bodyPr>
          <a:lstStyle/>
          <a:p>
            <a:pPr algn="ctr">
              <a:lnSpc>
                <a:spcPts val="5972"/>
              </a:lnSpc>
            </a:pPr>
            <a:r>
              <a:rPr lang="en-US" sz="4265">
                <a:solidFill>
                  <a:srgbClr val="FFFFFF"/>
                </a:solidFill>
                <a:latin typeface="Open Sans Extra Bold"/>
              </a:rPr>
              <a:t>MartianVerse (MARTIAN)</a:t>
            </a:r>
          </a:p>
        </p:txBody>
      </p:sp>
      <p:sp>
        <p:nvSpPr>
          <p:cNvPr name="TextBox 19" id="19"/>
          <p:cNvSpPr txBox="true"/>
          <p:nvPr/>
        </p:nvSpPr>
        <p:spPr>
          <a:xfrm rot="0">
            <a:off x="4523523" y="5054129"/>
            <a:ext cx="7693" cy="715763"/>
          </a:xfrm>
          <a:prstGeom prst="rect">
            <a:avLst/>
          </a:prstGeom>
        </p:spPr>
        <p:txBody>
          <a:bodyPr anchor="t" rtlCol="false" tIns="0" lIns="0" bIns="0" rIns="0">
            <a:spAutoFit/>
          </a:bodyPr>
          <a:lstStyle/>
          <a:p>
            <a:pPr algn="ctr">
              <a:lnSpc>
                <a:spcPts val="5879"/>
              </a:lnSpc>
            </a:pPr>
          </a:p>
        </p:txBody>
      </p:sp>
      <p:sp>
        <p:nvSpPr>
          <p:cNvPr name="TextBox 20" id="20"/>
          <p:cNvSpPr txBox="true"/>
          <p:nvPr/>
        </p:nvSpPr>
        <p:spPr>
          <a:xfrm rot="0">
            <a:off x="2650177" y="5823067"/>
            <a:ext cx="6551637" cy="356312"/>
          </a:xfrm>
          <a:prstGeom prst="rect">
            <a:avLst/>
          </a:prstGeom>
        </p:spPr>
        <p:txBody>
          <a:bodyPr anchor="t" rtlCol="false" tIns="0" lIns="0" bIns="0" rIns="0">
            <a:spAutoFit/>
          </a:bodyPr>
          <a:lstStyle/>
          <a:p>
            <a:pPr algn="ctr">
              <a:lnSpc>
                <a:spcPts val="2935"/>
              </a:lnSpc>
            </a:pPr>
            <a:r>
              <a:rPr lang="en-US" sz="2096">
                <a:solidFill>
                  <a:srgbClr val="00ADEF"/>
                </a:solidFill>
                <a:latin typeface="Open Sans Light"/>
              </a:rPr>
              <a:t>#</a:t>
            </a:r>
            <a:r>
              <a:rPr lang="en-US" sz="2096">
                <a:solidFill>
                  <a:srgbClr val="FFFFFF"/>
                </a:solidFill>
                <a:latin typeface="Open Sans Light"/>
              </a:rPr>
              <a:t>crypto </a:t>
            </a:r>
            <a:r>
              <a:rPr lang="en-US" sz="2096">
                <a:solidFill>
                  <a:srgbClr val="00ADEF"/>
                </a:solidFill>
                <a:latin typeface="Open Sans Light"/>
              </a:rPr>
              <a:t>#</a:t>
            </a:r>
            <a:r>
              <a:rPr lang="en-US" sz="2096">
                <a:solidFill>
                  <a:srgbClr val="FFFFFF"/>
                </a:solidFill>
                <a:latin typeface="Open Sans Light"/>
              </a:rPr>
              <a:t>MartianVerse </a:t>
            </a:r>
            <a:r>
              <a:rPr lang="en-US" sz="2096">
                <a:solidFill>
                  <a:srgbClr val="00ADEF"/>
                </a:solidFill>
                <a:latin typeface="Open Sans Light"/>
              </a:rPr>
              <a:t>#</a:t>
            </a:r>
            <a:r>
              <a:rPr lang="en-US" sz="2096">
                <a:solidFill>
                  <a:srgbClr val="FFFFFF"/>
                </a:solidFill>
                <a:latin typeface="Open Sans Light"/>
              </a:rPr>
              <a:t>DeFi </a:t>
            </a:r>
            <a:r>
              <a:rPr lang="en-US" sz="2096">
                <a:solidFill>
                  <a:srgbClr val="00ADEF"/>
                </a:solidFill>
                <a:latin typeface="Open Sans Light"/>
              </a:rPr>
              <a:t>#</a:t>
            </a:r>
            <a:r>
              <a:rPr lang="en-US" sz="2096">
                <a:solidFill>
                  <a:srgbClr val="FFFFFF"/>
                </a:solidFill>
                <a:latin typeface="Open Sans Light"/>
              </a:rPr>
              <a:t>web3 </a:t>
            </a:r>
            <a:r>
              <a:rPr lang="en-US" sz="2096">
                <a:solidFill>
                  <a:srgbClr val="00ADEF"/>
                </a:solidFill>
                <a:latin typeface="Open Sans Light"/>
              </a:rPr>
              <a:t>#</a:t>
            </a:r>
            <a:r>
              <a:rPr lang="en-US" sz="2096">
                <a:solidFill>
                  <a:srgbClr val="FFFFFF"/>
                </a:solidFill>
                <a:latin typeface="Open Sans Light"/>
              </a:rPr>
              <a:t>RewardSystems</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602127" y="1417602"/>
            <a:ext cx="9052741" cy="87313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What is MARTIAN Protocol?</a:t>
            </a:r>
          </a:p>
        </p:txBody>
      </p:sp>
      <p:sp>
        <p:nvSpPr>
          <p:cNvPr name="TextBox 3" id="3"/>
          <p:cNvSpPr txBox="true"/>
          <p:nvPr/>
        </p:nvSpPr>
        <p:spPr>
          <a:xfrm rot="0">
            <a:off x="1224162" y="3129212"/>
            <a:ext cx="15839676" cy="3181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a:rPr>
              <a:t>MARTIAN Protocol is designed to efficiently work on the demanding technologies called Blockchain, Metaverse &amp; Web3. As the rise of the decentralized world, world is heading towards to the virtualization. We are taking a step forward to this new emerging technology to grow with our community. We are building a Virtual World called MartianVerse. You will be able to connect with people, play games, build house or anything you want, companies will be opening virtual offices, malls &amp; many more. </a:t>
            </a:r>
          </a:p>
        </p:txBody>
      </p:sp>
      <p:sp>
        <p:nvSpPr>
          <p:cNvPr name="TextBox 4" id="4"/>
          <p:cNvSpPr txBox="true"/>
          <p:nvPr/>
        </p:nvSpPr>
        <p:spPr>
          <a:xfrm rot="0">
            <a:off x="4816388" y="7282112"/>
            <a:ext cx="8838480" cy="910570"/>
          </a:xfrm>
          <a:prstGeom prst="rect">
            <a:avLst/>
          </a:prstGeom>
        </p:spPr>
        <p:txBody>
          <a:bodyPr anchor="t" rtlCol="false" tIns="0" lIns="0" bIns="0" rIns="0">
            <a:spAutoFit/>
          </a:bodyPr>
          <a:lstStyle/>
          <a:p>
            <a:pPr algn="ctr">
              <a:lnSpc>
                <a:spcPts val="3599"/>
              </a:lnSpc>
            </a:pPr>
            <a:r>
              <a:rPr lang="en-US" sz="3599">
                <a:solidFill>
                  <a:srgbClr val="5271FF"/>
                </a:solidFill>
                <a:latin typeface="Open Sans Bold Italics"/>
              </a:rPr>
              <a:t>The future of virtualisation is bright &amp; we have stepped in.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498521" y="3832425"/>
            <a:ext cx="1509348" cy="2035769"/>
          </a:xfrm>
          <a:custGeom>
            <a:avLst/>
            <a:gdLst/>
            <a:ahLst/>
            <a:cxnLst/>
            <a:rect r="r" b="b" t="t" l="l"/>
            <a:pathLst>
              <a:path h="2035769" w="1509348">
                <a:moveTo>
                  <a:pt x="0" y="0"/>
                </a:moveTo>
                <a:lnTo>
                  <a:pt x="1509348" y="0"/>
                </a:lnTo>
                <a:lnTo>
                  <a:pt x="1509348" y="2035769"/>
                </a:lnTo>
                <a:lnTo>
                  <a:pt x="0" y="20357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92100" y="3873793"/>
            <a:ext cx="1776830" cy="1994401"/>
          </a:xfrm>
          <a:custGeom>
            <a:avLst/>
            <a:gdLst/>
            <a:ahLst/>
            <a:cxnLst/>
            <a:rect r="r" b="b" t="t" l="l"/>
            <a:pathLst>
              <a:path h="1994401" w="1776830">
                <a:moveTo>
                  <a:pt x="0" y="0"/>
                </a:moveTo>
                <a:lnTo>
                  <a:pt x="1776830" y="0"/>
                </a:lnTo>
                <a:lnTo>
                  <a:pt x="1776830" y="1994401"/>
                </a:lnTo>
                <a:lnTo>
                  <a:pt x="0" y="1994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11207" y="3810794"/>
            <a:ext cx="2078182" cy="2057400"/>
          </a:xfrm>
          <a:custGeom>
            <a:avLst/>
            <a:gdLst/>
            <a:ahLst/>
            <a:cxnLst/>
            <a:rect r="r" b="b" t="t" l="l"/>
            <a:pathLst>
              <a:path h="2057400" w="2078182">
                <a:moveTo>
                  <a:pt x="0" y="0"/>
                </a:moveTo>
                <a:lnTo>
                  <a:pt x="2078182" y="0"/>
                </a:lnTo>
                <a:lnTo>
                  <a:pt x="2078182"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665041" y="1152525"/>
            <a:ext cx="10957917" cy="781050"/>
          </a:xfrm>
          <a:prstGeom prst="rect">
            <a:avLst/>
          </a:prstGeom>
        </p:spPr>
        <p:txBody>
          <a:bodyPr anchor="t" rtlCol="false" tIns="0" lIns="0" bIns="0" rIns="0">
            <a:spAutoFit/>
          </a:bodyPr>
          <a:lstStyle/>
          <a:p>
            <a:pPr>
              <a:lnSpc>
                <a:spcPts val="5999"/>
              </a:lnSpc>
            </a:pPr>
            <a:r>
              <a:rPr lang="en-US" sz="5999">
                <a:solidFill>
                  <a:srgbClr val="FF66C4"/>
                </a:solidFill>
                <a:latin typeface="Open Sans Extra Bold"/>
              </a:rPr>
              <a:t>MartianVerse Token Details</a:t>
            </a:r>
          </a:p>
        </p:txBody>
      </p:sp>
      <p:sp>
        <p:nvSpPr>
          <p:cNvPr name="TextBox 6" id="6"/>
          <p:cNvSpPr txBox="true"/>
          <p:nvPr/>
        </p:nvSpPr>
        <p:spPr>
          <a:xfrm rot="0">
            <a:off x="3998611" y="6079190"/>
            <a:ext cx="2509168" cy="495300"/>
          </a:xfrm>
          <a:prstGeom prst="rect">
            <a:avLst/>
          </a:prstGeom>
        </p:spPr>
        <p:txBody>
          <a:bodyPr anchor="t" rtlCol="false" tIns="0" lIns="0" bIns="0" rIns="0">
            <a:spAutoFit/>
          </a:bodyPr>
          <a:lstStyle/>
          <a:p>
            <a:pPr algn="ctr">
              <a:lnSpc>
                <a:spcPts val="4199"/>
              </a:lnSpc>
            </a:pPr>
            <a:r>
              <a:rPr lang="en-US" sz="2999">
                <a:solidFill>
                  <a:srgbClr val="FF66C4"/>
                </a:solidFill>
                <a:latin typeface="Canva Sans Bold"/>
              </a:rPr>
              <a:t>MartianVerse</a:t>
            </a:r>
          </a:p>
        </p:txBody>
      </p:sp>
      <p:sp>
        <p:nvSpPr>
          <p:cNvPr name="TextBox 7" id="7"/>
          <p:cNvSpPr txBox="true"/>
          <p:nvPr/>
        </p:nvSpPr>
        <p:spPr>
          <a:xfrm rot="0">
            <a:off x="8553080" y="6079190"/>
            <a:ext cx="1454869" cy="495300"/>
          </a:xfrm>
          <a:prstGeom prst="rect">
            <a:avLst/>
          </a:prstGeom>
        </p:spPr>
        <p:txBody>
          <a:bodyPr anchor="t" rtlCol="false" tIns="0" lIns="0" bIns="0" rIns="0">
            <a:spAutoFit/>
          </a:bodyPr>
          <a:lstStyle/>
          <a:p>
            <a:pPr algn="ctr">
              <a:lnSpc>
                <a:spcPts val="4199"/>
              </a:lnSpc>
            </a:pPr>
            <a:r>
              <a:rPr lang="en-US" sz="2999">
                <a:solidFill>
                  <a:srgbClr val="FF66C4"/>
                </a:solidFill>
                <a:latin typeface="Canva Sans Bold"/>
              </a:rPr>
              <a:t>Martian</a:t>
            </a:r>
          </a:p>
        </p:txBody>
      </p:sp>
      <p:sp>
        <p:nvSpPr>
          <p:cNvPr name="TextBox 8" id="8"/>
          <p:cNvSpPr txBox="true"/>
          <p:nvPr/>
        </p:nvSpPr>
        <p:spPr>
          <a:xfrm rot="0">
            <a:off x="12504185" y="6079190"/>
            <a:ext cx="1492225" cy="495300"/>
          </a:xfrm>
          <a:prstGeom prst="rect">
            <a:avLst/>
          </a:prstGeom>
        </p:spPr>
        <p:txBody>
          <a:bodyPr anchor="t" rtlCol="false" tIns="0" lIns="0" bIns="0" rIns="0">
            <a:spAutoFit/>
          </a:bodyPr>
          <a:lstStyle/>
          <a:p>
            <a:pPr algn="ctr">
              <a:lnSpc>
                <a:spcPts val="4199"/>
              </a:lnSpc>
            </a:pPr>
            <a:r>
              <a:rPr lang="en-US" sz="2999">
                <a:solidFill>
                  <a:srgbClr val="FF66C4"/>
                </a:solidFill>
                <a:latin typeface="Canva Sans Bold"/>
              </a:rPr>
              <a:t>1 Billion</a:t>
            </a:r>
          </a:p>
        </p:txBody>
      </p:sp>
      <p:sp>
        <p:nvSpPr>
          <p:cNvPr name="TextBox 9" id="9"/>
          <p:cNvSpPr txBox="true"/>
          <p:nvPr/>
        </p:nvSpPr>
        <p:spPr>
          <a:xfrm rot="0">
            <a:off x="4807045" y="6517340"/>
            <a:ext cx="892299" cy="431799"/>
          </a:xfrm>
          <a:prstGeom prst="rect">
            <a:avLst/>
          </a:prstGeom>
        </p:spPr>
        <p:txBody>
          <a:bodyPr anchor="t" rtlCol="false" tIns="0" lIns="0" bIns="0" rIns="0">
            <a:spAutoFit/>
          </a:bodyPr>
          <a:lstStyle/>
          <a:p>
            <a:pPr algn="ctr">
              <a:lnSpc>
                <a:spcPts val="3500"/>
              </a:lnSpc>
            </a:pPr>
            <a:r>
              <a:rPr lang="en-US" sz="2500">
                <a:solidFill>
                  <a:srgbClr val="545454"/>
                </a:solidFill>
                <a:latin typeface="Canva Sans"/>
              </a:rPr>
              <a:t>Name</a:t>
            </a:r>
          </a:p>
        </p:txBody>
      </p:sp>
      <p:sp>
        <p:nvSpPr>
          <p:cNvPr name="TextBox 10" id="10"/>
          <p:cNvSpPr txBox="true"/>
          <p:nvPr/>
        </p:nvSpPr>
        <p:spPr>
          <a:xfrm rot="0">
            <a:off x="8700904" y="6517340"/>
            <a:ext cx="1159222" cy="431799"/>
          </a:xfrm>
          <a:prstGeom prst="rect">
            <a:avLst/>
          </a:prstGeom>
        </p:spPr>
        <p:txBody>
          <a:bodyPr anchor="t" rtlCol="false" tIns="0" lIns="0" bIns="0" rIns="0">
            <a:spAutoFit/>
          </a:bodyPr>
          <a:lstStyle/>
          <a:p>
            <a:pPr algn="ctr">
              <a:lnSpc>
                <a:spcPts val="3500"/>
              </a:lnSpc>
            </a:pPr>
            <a:r>
              <a:rPr lang="en-US" sz="2500">
                <a:solidFill>
                  <a:srgbClr val="545454"/>
                </a:solidFill>
                <a:latin typeface="Canva Sans"/>
              </a:rPr>
              <a:t>Symbol</a:t>
            </a:r>
          </a:p>
        </p:txBody>
      </p:sp>
      <p:sp>
        <p:nvSpPr>
          <p:cNvPr name="TextBox 11" id="11"/>
          <p:cNvSpPr txBox="true"/>
          <p:nvPr/>
        </p:nvSpPr>
        <p:spPr>
          <a:xfrm rot="0">
            <a:off x="12285780" y="6517340"/>
            <a:ext cx="1929036" cy="431799"/>
          </a:xfrm>
          <a:prstGeom prst="rect">
            <a:avLst/>
          </a:prstGeom>
        </p:spPr>
        <p:txBody>
          <a:bodyPr anchor="t" rtlCol="false" tIns="0" lIns="0" bIns="0" rIns="0">
            <a:spAutoFit/>
          </a:bodyPr>
          <a:lstStyle/>
          <a:p>
            <a:pPr algn="ctr">
              <a:lnSpc>
                <a:spcPts val="3500"/>
              </a:lnSpc>
            </a:pPr>
            <a:r>
              <a:rPr lang="en-US" sz="2500">
                <a:solidFill>
                  <a:srgbClr val="545454"/>
                </a:solidFill>
                <a:latin typeface="Canva Sans"/>
              </a:rPr>
              <a:t>Total Supply</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411664" y="1152525"/>
            <a:ext cx="5464671" cy="781050"/>
          </a:xfrm>
          <a:prstGeom prst="rect">
            <a:avLst/>
          </a:prstGeom>
        </p:spPr>
        <p:txBody>
          <a:bodyPr anchor="t" rtlCol="false" tIns="0" lIns="0" bIns="0" rIns="0">
            <a:spAutoFit/>
          </a:bodyPr>
          <a:lstStyle/>
          <a:p>
            <a:pPr>
              <a:lnSpc>
                <a:spcPts val="5999"/>
              </a:lnSpc>
            </a:pPr>
            <a:r>
              <a:rPr lang="en-US" sz="5999">
                <a:solidFill>
                  <a:srgbClr val="FF66C4"/>
                </a:solidFill>
                <a:latin typeface="Open Sans Extra Bold"/>
              </a:rPr>
              <a:t>Martianomics</a:t>
            </a:r>
          </a:p>
        </p:txBody>
      </p:sp>
      <p:grpSp>
        <p:nvGrpSpPr>
          <p:cNvPr name="Group 3" id="3"/>
          <p:cNvGrpSpPr/>
          <p:nvPr/>
        </p:nvGrpSpPr>
        <p:grpSpPr>
          <a:xfrm rot="0">
            <a:off x="9453562" y="2662479"/>
            <a:ext cx="2571750" cy="2571750"/>
            <a:chOff x="0" y="0"/>
            <a:chExt cx="3429000" cy="3429000"/>
          </a:xfrm>
        </p:grpSpPr>
        <p:sp>
          <p:nvSpPr>
            <p:cNvPr name="TextBox 4" id="4"/>
            <p:cNvSpPr txBox="true"/>
            <p:nvPr/>
          </p:nvSpPr>
          <p:spPr>
            <a:xfrm rot="0">
              <a:off x="1131292" y="1142788"/>
              <a:ext cx="1166416" cy="1057698"/>
            </a:xfrm>
            <a:prstGeom prst="rect">
              <a:avLst/>
            </a:prstGeom>
          </p:spPr>
          <p:txBody>
            <a:bodyPr anchor="t" rtlCol="false" tIns="0" lIns="0" bIns="0" rIns="0">
              <a:spAutoFit/>
            </a:bodyPr>
            <a:lstStyle/>
            <a:p>
              <a:pPr algn="ctr">
                <a:lnSpc>
                  <a:spcPts val="6719"/>
                </a:lnSpc>
              </a:pPr>
              <a:r>
                <a:rPr lang="en-US" sz="4800">
                  <a:solidFill>
                    <a:srgbClr val="FFFFFF"/>
                  </a:solidFill>
                  <a:latin typeface="Canva Sans"/>
                </a:rPr>
                <a:t>5%</a:t>
              </a:r>
            </a:p>
          </p:txBody>
        </p:sp>
        <p:grpSp>
          <p:nvGrpSpPr>
            <p:cNvPr name="Group 5" id="5"/>
            <p:cNvGrpSpPr>
              <a:grpSpLocks noChangeAspect="true"/>
            </p:cNvGrpSpPr>
            <p:nvPr/>
          </p:nvGrpSpPr>
          <p:grpSpPr>
            <a:xfrm rot="0">
              <a:off x="0" y="0"/>
              <a:ext cx="3429000" cy="3429000"/>
              <a:chOff x="0" y="0"/>
              <a:chExt cx="2540000" cy="2540000"/>
            </a:xfrm>
          </p:grpSpPr>
          <p:sp>
            <p:nvSpPr>
              <p:cNvPr name="Freeform 6" id="6"/>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name="Freeform 7" id="7"/>
              <p:cNvSpPr/>
              <p:nvPr/>
            </p:nvSpPr>
            <p:spPr>
              <a:xfrm flipH="false" flipV="false" rot="0">
                <a:off x="1270000" y="0"/>
                <a:ext cx="392452" cy="545295"/>
              </a:xfrm>
              <a:custGeom>
                <a:avLst/>
                <a:gdLst/>
                <a:ahLst/>
                <a:cxnLst/>
                <a:rect r="r" b="b" t="t" l="l"/>
                <a:pathLst>
                  <a:path h="545295" w="392452">
                    <a:moveTo>
                      <a:pt x="0" y="0"/>
                    </a:moveTo>
                    <a:cubicBezTo>
                      <a:pt x="133268" y="0"/>
                      <a:pt x="265706" y="20976"/>
                      <a:pt x="392452" y="62158"/>
                    </a:cubicBezTo>
                    <a:lnTo>
                      <a:pt x="235471" y="545295"/>
                    </a:lnTo>
                    <a:cubicBezTo>
                      <a:pt x="159424" y="520586"/>
                      <a:pt x="79961" y="508000"/>
                      <a:pt x="0" y="508000"/>
                    </a:cubicBezTo>
                    <a:close/>
                  </a:path>
                </a:pathLst>
              </a:custGeom>
              <a:solidFill>
                <a:srgbClr val="6CE5E8"/>
              </a:solidFill>
            </p:spPr>
          </p:sp>
        </p:grpSp>
      </p:grpSp>
      <p:grpSp>
        <p:nvGrpSpPr>
          <p:cNvPr name="Group 8" id="8"/>
          <p:cNvGrpSpPr/>
          <p:nvPr/>
        </p:nvGrpSpPr>
        <p:grpSpPr>
          <a:xfrm rot="0">
            <a:off x="6262687" y="2662479"/>
            <a:ext cx="2571750" cy="2571750"/>
            <a:chOff x="0" y="0"/>
            <a:chExt cx="3429000" cy="3429000"/>
          </a:xfrm>
        </p:grpSpPr>
        <p:sp>
          <p:nvSpPr>
            <p:cNvPr name="TextBox 9" id="9"/>
            <p:cNvSpPr txBox="true"/>
            <p:nvPr/>
          </p:nvSpPr>
          <p:spPr>
            <a:xfrm rot="0">
              <a:off x="1135658" y="1142788"/>
              <a:ext cx="1157684" cy="1057698"/>
            </a:xfrm>
            <a:prstGeom prst="rect">
              <a:avLst/>
            </a:prstGeom>
          </p:spPr>
          <p:txBody>
            <a:bodyPr anchor="t" rtlCol="false" tIns="0" lIns="0" bIns="0" rIns="0">
              <a:spAutoFit/>
            </a:bodyPr>
            <a:lstStyle/>
            <a:p>
              <a:pPr algn="ctr">
                <a:lnSpc>
                  <a:spcPts val="6719"/>
                </a:lnSpc>
              </a:pPr>
              <a:r>
                <a:rPr lang="en-US" sz="4800">
                  <a:solidFill>
                    <a:srgbClr val="FFFFFF"/>
                  </a:solidFill>
                  <a:latin typeface="Canva Sans"/>
                </a:rPr>
                <a:t>3%</a:t>
              </a:r>
            </a:p>
          </p:txBody>
        </p:sp>
        <p:grpSp>
          <p:nvGrpSpPr>
            <p:cNvPr name="Group 10" id="10"/>
            <p:cNvGrpSpPr>
              <a:grpSpLocks noChangeAspect="true"/>
            </p:cNvGrpSpPr>
            <p:nvPr/>
          </p:nvGrpSpPr>
          <p:grpSpPr>
            <a:xfrm rot="0">
              <a:off x="0" y="0"/>
              <a:ext cx="3429000" cy="3429000"/>
              <a:chOff x="0" y="0"/>
              <a:chExt cx="2540000" cy="2540000"/>
            </a:xfrm>
          </p:grpSpPr>
          <p:sp>
            <p:nvSpPr>
              <p:cNvPr name="Freeform 11" id="11"/>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name="Freeform 12" id="12"/>
              <p:cNvSpPr/>
              <p:nvPr/>
            </p:nvSpPr>
            <p:spPr>
              <a:xfrm flipH="false" flipV="false" rot="0">
                <a:off x="1270000" y="0"/>
                <a:ext cx="237974" cy="521497"/>
              </a:xfrm>
              <a:custGeom>
                <a:avLst/>
                <a:gdLst/>
                <a:ahLst/>
                <a:cxnLst/>
                <a:rect r="r" b="b" t="t" l="l"/>
                <a:pathLst>
                  <a:path h="521497" w="237974">
                    <a:moveTo>
                      <a:pt x="0" y="0"/>
                    </a:moveTo>
                    <a:cubicBezTo>
                      <a:pt x="79856" y="0"/>
                      <a:pt x="159533" y="7532"/>
                      <a:pt x="237974" y="22495"/>
                    </a:cubicBezTo>
                    <a:lnTo>
                      <a:pt x="142785" y="521497"/>
                    </a:lnTo>
                    <a:cubicBezTo>
                      <a:pt x="95720" y="512519"/>
                      <a:pt x="47913" y="508000"/>
                      <a:pt x="0" y="508000"/>
                    </a:cubicBezTo>
                    <a:close/>
                  </a:path>
                </a:pathLst>
              </a:custGeom>
              <a:solidFill>
                <a:srgbClr val="6CE5E8"/>
              </a:solidFill>
            </p:spPr>
          </p:sp>
        </p:grpSp>
      </p:grpSp>
      <p:grpSp>
        <p:nvGrpSpPr>
          <p:cNvPr name="Group 13" id="13"/>
          <p:cNvGrpSpPr/>
          <p:nvPr/>
        </p:nvGrpSpPr>
        <p:grpSpPr>
          <a:xfrm rot="0">
            <a:off x="3068157" y="2662479"/>
            <a:ext cx="2571750" cy="2571750"/>
            <a:chOff x="0" y="0"/>
            <a:chExt cx="3429000" cy="3429000"/>
          </a:xfrm>
        </p:grpSpPr>
        <p:sp>
          <p:nvSpPr>
            <p:cNvPr name="TextBox 14" id="14"/>
            <p:cNvSpPr txBox="true"/>
            <p:nvPr/>
          </p:nvSpPr>
          <p:spPr>
            <a:xfrm rot="0">
              <a:off x="1148358" y="1142788"/>
              <a:ext cx="1132284" cy="1057698"/>
            </a:xfrm>
            <a:prstGeom prst="rect">
              <a:avLst/>
            </a:prstGeom>
          </p:spPr>
          <p:txBody>
            <a:bodyPr anchor="t" rtlCol="false" tIns="0" lIns="0" bIns="0" rIns="0">
              <a:spAutoFit/>
            </a:bodyPr>
            <a:lstStyle/>
            <a:p>
              <a:pPr algn="ctr">
                <a:lnSpc>
                  <a:spcPts val="6719"/>
                </a:lnSpc>
              </a:pPr>
              <a:r>
                <a:rPr lang="en-US" sz="4800">
                  <a:solidFill>
                    <a:srgbClr val="FFFFFF"/>
                  </a:solidFill>
                  <a:latin typeface="Canva Sans"/>
                </a:rPr>
                <a:t>2%</a:t>
              </a:r>
            </a:p>
          </p:txBody>
        </p:sp>
        <p:grpSp>
          <p:nvGrpSpPr>
            <p:cNvPr name="Group 15" id="15"/>
            <p:cNvGrpSpPr>
              <a:grpSpLocks noChangeAspect="true"/>
            </p:cNvGrpSpPr>
            <p:nvPr/>
          </p:nvGrpSpPr>
          <p:grpSpPr>
            <a:xfrm rot="0">
              <a:off x="0" y="0"/>
              <a:ext cx="3429000" cy="3429000"/>
              <a:chOff x="0" y="0"/>
              <a:chExt cx="2540000" cy="2540000"/>
            </a:xfrm>
          </p:grpSpPr>
          <p:sp>
            <p:nvSpPr>
              <p:cNvPr name="Freeform 16" id="16"/>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name="Freeform 17" id="17"/>
              <p:cNvSpPr/>
              <p:nvPr/>
            </p:nvSpPr>
            <p:spPr>
              <a:xfrm flipH="false" flipV="false" rot="0">
                <a:off x="1270000" y="0"/>
                <a:ext cx="159173" cy="514009"/>
              </a:xfrm>
              <a:custGeom>
                <a:avLst/>
                <a:gdLst/>
                <a:ahLst/>
                <a:cxnLst/>
                <a:rect r="r" b="b" t="t" l="l"/>
                <a:pathLst>
                  <a:path h="514009" w="159173">
                    <a:moveTo>
                      <a:pt x="0" y="0"/>
                    </a:moveTo>
                    <a:lnTo>
                      <a:pt x="0" y="0"/>
                    </a:lnTo>
                    <a:cubicBezTo>
                      <a:pt x="53215" y="0"/>
                      <a:pt x="106378" y="3345"/>
                      <a:pt x="159173" y="10014"/>
                    </a:cubicBezTo>
                    <a:lnTo>
                      <a:pt x="95504" y="514009"/>
                    </a:lnTo>
                    <a:cubicBezTo>
                      <a:pt x="63827" y="510007"/>
                      <a:pt x="31929" y="508000"/>
                      <a:pt x="0" y="508000"/>
                    </a:cubicBezTo>
                    <a:close/>
                  </a:path>
                </a:pathLst>
              </a:custGeom>
              <a:solidFill>
                <a:srgbClr val="6CE5E8"/>
              </a:solidFill>
            </p:spPr>
          </p:sp>
        </p:grpSp>
      </p:grpSp>
      <p:grpSp>
        <p:nvGrpSpPr>
          <p:cNvPr name="Group 18" id="18"/>
          <p:cNvGrpSpPr/>
          <p:nvPr/>
        </p:nvGrpSpPr>
        <p:grpSpPr>
          <a:xfrm rot="0">
            <a:off x="12644437" y="2662479"/>
            <a:ext cx="2571750" cy="2571750"/>
            <a:chOff x="0" y="0"/>
            <a:chExt cx="3429000" cy="3429000"/>
          </a:xfrm>
        </p:grpSpPr>
        <p:sp>
          <p:nvSpPr>
            <p:cNvPr name="TextBox 19" id="19"/>
            <p:cNvSpPr txBox="true"/>
            <p:nvPr/>
          </p:nvSpPr>
          <p:spPr>
            <a:xfrm rot="0">
              <a:off x="869752" y="1142788"/>
              <a:ext cx="1689497" cy="1057698"/>
            </a:xfrm>
            <a:prstGeom prst="rect">
              <a:avLst/>
            </a:prstGeom>
          </p:spPr>
          <p:txBody>
            <a:bodyPr anchor="t" rtlCol="false" tIns="0" lIns="0" bIns="0" rIns="0">
              <a:spAutoFit/>
            </a:bodyPr>
            <a:lstStyle/>
            <a:p>
              <a:pPr algn="ctr">
                <a:lnSpc>
                  <a:spcPts val="6719"/>
                </a:lnSpc>
              </a:pPr>
              <a:r>
                <a:rPr lang="en-US" sz="4800">
                  <a:solidFill>
                    <a:srgbClr val="FFFFFF"/>
                  </a:solidFill>
                  <a:latin typeface="Canva Sans"/>
                </a:rPr>
                <a:t>10%</a:t>
              </a:r>
            </a:p>
          </p:txBody>
        </p:sp>
        <p:grpSp>
          <p:nvGrpSpPr>
            <p:cNvPr name="Group 20" id="20"/>
            <p:cNvGrpSpPr>
              <a:grpSpLocks noChangeAspect="true"/>
            </p:cNvGrpSpPr>
            <p:nvPr/>
          </p:nvGrpSpPr>
          <p:grpSpPr>
            <a:xfrm rot="0">
              <a:off x="0" y="0"/>
              <a:ext cx="3429000" cy="3429000"/>
              <a:chOff x="0" y="0"/>
              <a:chExt cx="2540000" cy="2540000"/>
            </a:xfrm>
          </p:grpSpPr>
          <p:sp>
            <p:nvSpPr>
              <p:cNvPr name="Freeform 21" id="21"/>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name="Freeform 22" id="22"/>
              <p:cNvSpPr/>
              <p:nvPr/>
            </p:nvSpPr>
            <p:spPr>
              <a:xfrm flipH="false" flipV="false" rot="0">
                <a:off x="1270000" y="0"/>
                <a:ext cx="746487" cy="653529"/>
              </a:xfrm>
              <a:custGeom>
                <a:avLst/>
                <a:gdLst/>
                <a:ahLst/>
                <a:cxnLst/>
                <a:rect r="r" b="b" t="t" l="l"/>
                <a:pathLst>
                  <a:path h="653529" w="746487">
                    <a:moveTo>
                      <a:pt x="0" y="0"/>
                    </a:moveTo>
                    <a:lnTo>
                      <a:pt x="0" y="0"/>
                    </a:lnTo>
                    <a:cubicBezTo>
                      <a:pt x="268198" y="0"/>
                      <a:pt x="529511" y="84906"/>
                      <a:pt x="746487" y="242548"/>
                    </a:cubicBezTo>
                    <a:lnTo>
                      <a:pt x="447892" y="653529"/>
                    </a:lnTo>
                    <a:cubicBezTo>
                      <a:pt x="317707" y="558943"/>
                      <a:pt x="160919" y="508000"/>
                      <a:pt x="0" y="508000"/>
                    </a:cubicBezTo>
                    <a:close/>
                  </a:path>
                </a:pathLst>
              </a:custGeom>
              <a:solidFill>
                <a:srgbClr val="6CE5E8"/>
              </a:solidFill>
            </p:spPr>
          </p:sp>
        </p:grpSp>
      </p:grpSp>
      <p:grpSp>
        <p:nvGrpSpPr>
          <p:cNvPr name="Group 23" id="23"/>
          <p:cNvGrpSpPr/>
          <p:nvPr/>
        </p:nvGrpSpPr>
        <p:grpSpPr>
          <a:xfrm rot="0">
            <a:off x="3068157" y="6278804"/>
            <a:ext cx="2571750" cy="2571750"/>
            <a:chOff x="0" y="0"/>
            <a:chExt cx="3429000" cy="3429000"/>
          </a:xfrm>
        </p:grpSpPr>
        <p:sp>
          <p:nvSpPr>
            <p:cNvPr name="TextBox 24" id="24"/>
            <p:cNvSpPr txBox="true"/>
            <p:nvPr/>
          </p:nvSpPr>
          <p:spPr>
            <a:xfrm rot="0">
              <a:off x="869752" y="1142788"/>
              <a:ext cx="1689497" cy="1057698"/>
            </a:xfrm>
            <a:prstGeom prst="rect">
              <a:avLst/>
            </a:prstGeom>
          </p:spPr>
          <p:txBody>
            <a:bodyPr anchor="t" rtlCol="false" tIns="0" lIns="0" bIns="0" rIns="0">
              <a:spAutoFit/>
            </a:bodyPr>
            <a:lstStyle/>
            <a:p>
              <a:pPr algn="ctr">
                <a:lnSpc>
                  <a:spcPts val="6719"/>
                </a:lnSpc>
              </a:pPr>
              <a:r>
                <a:rPr lang="en-US" sz="4800">
                  <a:solidFill>
                    <a:srgbClr val="FFFFFF"/>
                  </a:solidFill>
                  <a:latin typeface="Canva Sans"/>
                </a:rPr>
                <a:t>10%</a:t>
              </a:r>
            </a:p>
          </p:txBody>
        </p:sp>
        <p:grpSp>
          <p:nvGrpSpPr>
            <p:cNvPr name="Group 25" id="25"/>
            <p:cNvGrpSpPr>
              <a:grpSpLocks noChangeAspect="true"/>
            </p:cNvGrpSpPr>
            <p:nvPr/>
          </p:nvGrpSpPr>
          <p:grpSpPr>
            <a:xfrm rot="0">
              <a:off x="0" y="0"/>
              <a:ext cx="3429000" cy="3429000"/>
              <a:chOff x="0" y="0"/>
              <a:chExt cx="2540000" cy="2540000"/>
            </a:xfrm>
          </p:grpSpPr>
          <p:sp>
            <p:nvSpPr>
              <p:cNvPr name="Freeform 26" id="26"/>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name="Freeform 27" id="27"/>
              <p:cNvSpPr/>
              <p:nvPr/>
            </p:nvSpPr>
            <p:spPr>
              <a:xfrm flipH="false" flipV="false" rot="0">
                <a:off x="1270000" y="0"/>
                <a:ext cx="746487" cy="653529"/>
              </a:xfrm>
              <a:custGeom>
                <a:avLst/>
                <a:gdLst/>
                <a:ahLst/>
                <a:cxnLst/>
                <a:rect r="r" b="b" t="t" l="l"/>
                <a:pathLst>
                  <a:path h="653529" w="746487">
                    <a:moveTo>
                      <a:pt x="0" y="0"/>
                    </a:moveTo>
                    <a:lnTo>
                      <a:pt x="0" y="0"/>
                    </a:lnTo>
                    <a:cubicBezTo>
                      <a:pt x="268198" y="0"/>
                      <a:pt x="529511" y="84906"/>
                      <a:pt x="746487" y="242548"/>
                    </a:cubicBezTo>
                    <a:lnTo>
                      <a:pt x="447892" y="653529"/>
                    </a:lnTo>
                    <a:cubicBezTo>
                      <a:pt x="317707" y="558943"/>
                      <a:pt x="160919" y="508000"/>
                      <a:pt x="0" y="508000"/>
                    </a:cubicBezTo>
                    <a:close/>
                  </a:path>
                </a:pathLst>
              </a:custGeom>
              <a:solidFill>
                <a:srgbClr val="6CE5E8"/>
              </a:solidFill>
            </p:spPr>
          </p:sp>
        </p:grpSp>
      </p:grpSp>
      <p:grpSp>
        <p:nvGrpSpPr>
          <p:cNvPr name="Group 28" id="28"/>
          <p:cNvGrpSpPr/>
          <p:nvPr/>
        </p:nvGrpSpPr>
        <p:grpSpPr>
          <a:xfrm rot="0">
            <a:off x="6262687" y="6280150"/>
            <a:ext cx="2571750" cy="2571750"/>
            <a:chOff x="0" y="0"/>
            <a:chExt cx="3429000" cy="3429000"/>
          </a:xfrm>
        </p:grpSpPr>
        <p:sp>
          <p:nvSpPr>
            <p:cNvPr name="TextBox 29" id="29"/>
            <p:cNvSpPr txBox="true"/>
            <p:nvPr/>
          </p:nvSpPr>
          <p:spPr>
            <a:xfrm rot="0">
              <a:off x="863005" y="1142788"/>
              <a:ext cx="1702991" cy="1057698"/>
            </a:xfrm>
            <a:prstGeom prst="rect">
              <a:avLst/>
            </a:prstGeom>
          </p:spPr>
          <p:txBody>
            <a:bodyPr anchor="t" rtlCol="false" tIns="0" lIns="0" bIns="0" rIns="0">
              <a:spAutoFit/>
            </a:bodyPr>
            <a:lstStyle/>
            <a:p>
              <a:pPr algn="ctr">
                <a:lnSpc>
                  <a:spcPts val="6719"/>
                </a:lnSpc>
              </a:pPr>
              <a:r>
                <a:rPr lang="en-US" sz="4800">
                  <a:solidFill>
                    <a:srgbClr val="FFFFFF"/>
                  </a:solidFill>
                  <a:latin typeface="Canva Sans"/>
                </a:rPr>
                <a:t>20%</a:t>
              </a:r>
            </a:p>
          </p:txBody>
        </p:sp>
        <p:grpSp>
          <p:nvGrpSpPr>
            <p:cNvPr name="Group 30" id="30"/>
            <p:cNvGrpSpPr>
              <a:grpSpLocks noChangeAspect="true"/>
            </p:cNvGrpSpPr>
            <p:nvPr/>
          </p:nvGrpSpPr>
          <p:grpSpPr>
            <a:xfrm rot="0">
              <a:off x="0" y="0"/>
              <a:ext cx="3429000" cy="3429000"/>
              <a:chOff x="0" y="0"/>
              <a:chExt cx="2540000" cy="2540000"/>
            </a:xfrm>
          </p:grpSpPr>
          <p:sp>
            <p:nvSpPr>
              <p:cNvPr name="Freeform 31" id="31"/>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name="Freeform 32" id="32"/>
              <p:cNvSpPr/>
              <p:nvPr/>
            </p:nvSpPr>
            <p:spPr>
              <a:xfrm flipH="false" flipV="false" rot="0">
                <a:off x="1270000" y="0"/>
                <a:ext cx="1207842" cy="1034529"/>
              </a:xfrm>
              <a:custGeom>
                <a:avLst/>
                <a:gdLst/>
                <a:ahLst/>
                <a:cxnLst/>
                <a:rect r="r" b="b" t="t" l="l"/>
                <a:pathLst>
                  <a:path h="1034529" w="1207842">
                    <a:moveTo>
                      <a:pt x="0" y="0"/>
                    </a:moveTo>
                    <a:lnTo>
                      <a:pt x="0" y="0"/>
                    </a:lnTo>
                    <a:cubicBezTo>
                      <a:pt x="550197" y="0"/>
                      <a:pt x="1037821" y="354280"/>
                      <a:pt x="1207842" y="877548"/>
                    </a:cubicBezTo>
                    <a:lnTo>
                      <a:pt x="724705" y="1034529"/>
                    </a:lnTo>
                    <a:cubicBezTo>
                      <a:pt x="622693" y="720568"/>
                      <a:pt x="330118" y="508000"/>
                      <a:pt x="0" y="508000"/>
                    </a:cubicBezTo>
                    <a:close/>
                  </a:path>
                </a:pathLst>
              </a:custGeom>
              <a:solidFill>
                <a:srgbClr val="6CE5E8"/>
              </a:solidFill>
            </p:spPr>
          </p:sp>
        </p:grpSp>
      </p:grpSp>
      <p:grpSp>
        <p:nvGrpSpPr>
          <p:cNvPr name="Group 33" id="33"/>
          <p:cNvGrpSpPr/>
          <p:nvPr/>
        </p:nvGrpSpPr>
        <p:grpSpPr>
          <a:xfrm rot="0">
            <a:off x="9457218" y="6280150"/>
            <a:ext cx="2571750" cy="2571750"/>
            <a:chOff x="0" y="0"/>
            <a:chExt cx="3429000" cy="3429000"/>
          </a:xfrm>
        </p:grpSpPr>
        <p:sp>
          <p:nvSpPr>
            <p:cNvPr name="TextBox 34" id="34"/>
            <p:cNvSpPr txBox="true"/>
            <p:nvPr/>
          </p:nvSpPr>
          <p:spPr>
            <a:xfrm rot="0">
              <a:off x="863005" y="1142788"/>
              <a:ext cx="1702991" cy="1057698"/>
            </a:xfrm>
            <a:prstGeom prst="rect">
              <a:avLst/>
            </a:prstGeom>
          </p:spPr>
          <p:txBody>
            <a:bodyPr anchor="t" rtlCol="false" tIns="0" lIns="0" bIns="0" rIns="0">
              <a:spAutoFit/>
            </a:bodyPr>
            <a:lstStyle/>
            <a:p>
              <a:pPr algn="ctr">
                <a:lnSpc>
                  <a:spcPts val="6719"/>
                </a:lnSpc>
              </a:pPr>
              <a:r>
                <a:rPr lang="en-US" sz="4800">
                  <a:solidFill>
                    <a:srgbClr val="FFFFFF"/>
                  </a:solidFill>
                  <a:latin typeface="Canva Sans"/>
                </a:rPr>
                <a:t>20%</a:t>
              </a:r>
            </a:p>
          </p:txBody>
        </p:sp>
        <p:grpSp>
          <p:nvGrpSpPr>
            <p:cNvPr name="Group 35" id="35"/>
            <p:cNvGrpSpPr>
              <a:grpSpLocks noChangeAspect="true"/>
            </p:cNvGrpSpPr>
            <p:nvPr/>
          </p:nvGrpSpPr>
          <p:grpSpPr>
            <a:xfrm rot="0">
              <a:off x="0" y="0"/>
              <a:ext cx="3429000" cy="3429000"/>
              <a:chOff x="0" y="0"/>
              <a:chExt cx="2540000" cy="2540000"/>
            </a:xfrm>
          </p:grpSpPr>
          <p:sp>
            <p:nvSpPr>
              <p:cNvPr name="Freeform 36" id="36"/>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name="Freeform 37" id="37"/>
              <p:cNvSpPr/>
              <p:nvPr/>
            </p:nvSpPr>
            <p:spPr>
              <a:xfrm flipH="false" flipV="false" rot="0">
                <a:off x="1270000" y="0"/>
                <a:ext cx="1207842" cy="1034529"/>
              </a:xfrm>
              <a:custGeom>
                <a:avLst/>
                <a:gdLst/>
                <a:ahLst/>
                <a:cxnLst/>
                <a:rect r="r" b="b" t="t" l="l"/>
                <a:pathLst>
                  <a:path h="1034529" w="1207842">
                    <a:moveTo>
                      <a:pt x="0" y="0"/>
                    </a:moveTo>
                    <a:lnTo>
                      <a:pt x="0" y="0"/>
                    </a:lnTo>
                    <a:cubicBezTo>
                      <a:pt x="550197" y="0"/>
                      <a:pt x="1037821" y="354280"/>
                      <a:pt x="1207842" y="877548"/>
                    </a:cubicBezTo>
                    <a:lnTo>
                      <a:pt x="724705" y="1034529"/>
                    </a:lnTo>
                    <a:cubicBezTo>
                      <a:pt x="622693" y="720568"/>
                      <a:pt x="330118" y="508000"/>
                      <a:pt x="0" y="508000"/>
                    </a:cubicBezTo>
                    <a:close/>
                  </a:path>
                </a:pathLst>
              </a:custGeom>
              <a:solidFill>
                <a:srgbClr val="6CE5E8"/>
              </a:solidFill>
            </p:spPr>
          </p:sp>
        </p:grpSp>
      </p:grpSp>
      <p:grpSp>
        <p:nvGrpSpPr>
          <p:cNvPr name="Group 38" id="38"/>
          <p:cNvGrpSpPr/>
          <p:nvPr/>
        </p:nvGrpSpPr>
        <p:grpSpPr>
          <a:xfrm rot="0">
            <a:off x="12648093" y="6280150"/>
            <a:ext cx="2571750" cy="2571750"/>
            <a:chOff x="0" y="0"/>
            <a:chExt cx="3429000" cy="3429000"/>
          </a:xfrm>
        </p:grpSpPr>
        <p:sp>
          <p:nvSpPr>
            <p:cNvPr name="TextBox 39" id="39"/>
            <p:cNvSpPr txBox="true"/>
            <p:nvPr/>
          </p:nvSpPr>
          <p:spPr>
            <a:xfrm rot="0">
              <a:off x="850305" y="1142788"/>
              <a:ext cx="1728391" cy="1057698"/>
            </a:xfrm>
            <a:prstGeom prst="rect">
              <a:avLst/>
            </a:prstGeom>
          </p:spPr>
          <p:txBody>
            <a:bodyPr anchor="t" rtlCol="false" tIns="0" lIns="0" bIns="0" rIns="0">
              <a:spAutoFit/>
            </a:bodyPr>
            <a:lstStyle/>
            <a:p>
              <a:pPr algn="ctr">
                <a:lnSpc>
                  <a:spcPts val="6719"/>
                </a:lnSpc>
              </a:pPr>
              <a:r>
                <a:rPr lang="en-US" sz="4800">
                  <a:solidFill>
                    <a:srgbClr val="FFFFFF"/>
                  </a:solidFill>
                  <a:latin typeface="Canva Sans"/>
                </a:rPr>
                <a:t>30%</a:t>
              </a:r>
            </a:p>
          </p:txBody>
        </p:sp>
        <p:grpSp>
          <p:nvGrpSpPr>
            <p:cNvPr name="Group 40" id="40"/>
            <p:cNvGrpSpPr>
              <a:grpSpLocks noChangeAspect="true"/>
            </p:cNvGrpSpPr>
            <p:nvPr/>
          </p:nvGrpSpPr>
          <p:grpSpPr>
            <a:xfrm rot="0">
              <a:off x="0" y="0"/>
              <a:ext cx="3429000" cy="3429000"/>
              <a:chOff x="0" y="0"/>
              <a:chExt cx="2540000" cy="2540000"/>
            </a:xfrm>
          </p:grpSpPr>
          <p:sp>
            <p:nvSpPr>
              <p:cNvPr name="Freeform 41" id="41"/>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name="Freeform 42" id="42"/>
              <p:cNvSpPr/>
              <p:nvPr/>
            </p:nvSpPr>
            <p:spPr>
              <a:xfrm flipH="false" flipV="false" rot="0">
                <a:off x="1270000" y="0"/>
                <a:ext cx="1333467" cy="1662452"/>
              </a:xfrm>
              <a:custGeom>
                <a:avLst/>
                <a:gdLst/>
                <a:ahLst/>
                <a:cxnLst/>
                <a:rect r="r" b="b" t="t" l="l"/>
                <a:pathLst>
                  <a:path h="1662452" w="1333467">
                    <a:moveTo>
                      <a:pt x="0" y="0"/>
                    </a:moveTo>
                    <a:lnTo>
                      <a:pt x="0" y="0"/>
                    </a:lnTo>
                    <a:cubicBezTo>
                      <a:pt x="406533" y="0"/>
                      <a:pt x="788497" y="194620"/>
                      <a:pt x="1027452" y="523513"/>
                    </a:cubicBezTo>
                    <a:cubicBezTo>
                      <a:pt x="1266406" y="852405"/>
                      <a:pt x="1333467" y="1275815"/>
                      <a:pt x="1207842" y="1662452"/>
                    </a:cubicBezTo>
                    <a:lnTo>
                      <a:pt x="724705" y="1505471"/>
                    </a:lnTo>
                    <a:cubicBezTo>
                      <a:pt x="800080" y="1273489"/>
                      <a:pt x="759844" y="1019443"/>
                      <a:pt x="616471" y="822108"/>
                    </a:cubicBezTo>
                    <a:cubicBezTo>
                      <a:pt x="473098" y="624772"/>
                      <a:pt x="243920" y="508000"/>
                      <a:pt x="0" y="508000"/>
                    </a:cubicBezTo>
                    <a:close/>
                  </a:path>
                </a:pathLst>
              </a:custGeom>
              <a:solidFill>
                <a:srgbClr val="6CE5E8"/>
              </a:solidFill>
            </p:spPr>
          </p:sp>
        </p:grpSp>
      </p:grpSp>
      <p:sp>
        <p:nvSpPr>
          <p:cNvPr name="TextBox 43" id="43"/>
          <p:cNvSpPr txBox="true"/>
          <p:nvPr/>
        </p:nvSpPr>
        <p:spPr>
          <a:xfrm rot="0">
            <a:off x="3887456" y="5292725"/>
            <a:ext cx="933152" cy="349250"/>
          </a:xfrm>
          <a:prstGeom prst="rect">
            <a:avLst/>
          </a:prstGeom>
        </p:spPr>
        <p:txBody>
          <a:bodyPr anchor="t" rtlCol="false" tIns="0" lIns="0" bIns="0" rIns="0">
            <a:spAutoFit/>
          </a:bodyPr>
          <a:lstStyle/>
          <a:p>
            <a:pPr algn="ctr">
              <a:lnSpc>
                <a:spcPts val="2800"/>
              </a:lnSpc>
            </a:pPr>
            <a:r>
              <a:rPr lang="en-US" sz="2000">
                <a:solidFill>
                  <a:srgbClr val="FF66C4"/>
                </a:solidFill>
                <a:latin typeface="Canva Sans"/>
              </a:rPr>
              <a:t>Airdrop</a:t>
            </a:r>
          </a:p>
        </p:txBody>
      </p:sp>
      <p:sp>
        <p:nvSpPr>
          <p:cNvPr name="TextBox 44" id="44"/>
          <p:cNvSpPr txBox="true"/>
          <p:nvPr/>
        </p:nvSpPr>
        <p:spPr>
          <a:xfrm rot="0">
            <a:off x="7023460" y="5292725"/>
            <a:ext cx="1050206" cy="349250"/>
          </a:xfrm>
          <a:prstGeom prst="rect">
            <a:avLst/>
          </a:prstGeom>
        </p:spPr>
        <p:txBody>
          <a:bodyPr anchor="t" rtlCol="false" tIns="0" lIns="0" bIns="0" rIns="0">
            <a:spAutoFit/>
          </a:bodyPr>
          <a:lstStyle/>
          <a:p>
            <a:pPr algn="ctr">
              <a:lnSpc>
                <a:spcPts val="2800"/>
              </a:lnSpc>
            </a:pPr>
            <a:r>
              <a:rPr lang="en-US" sz="2000">
                <a:solidFill>
                  <a:srgbClr val="FF66C4"/>
                </a:solidFill>
                <a:latin typeface="Canva Sans"/>
              </a:rPr>
              <a:t>Rewards</a:t>
            </a:r>
          </a:p>
        </p:txBody>
      </p:sp>
      <p:sp>
        <p:nvSpPr>
          <p:cNvPr name="TextBox 45" id="45"/>
          <p:cNvSpPr txBox="true"/>
          <p:nvPr/>
        </p:nvSpPr>
        <p:spPr>
          <a:xfrm rot="0">
            <a:off x="10101672" y="5292725"/>
            <a:ext cx="1275531" cy="349250"/>
          </a:xfrm>
          <a:prstGeom prst="rect">
            <a:avLst/>
          </a:prstGeom>
        </p:spPr>
        <p:txBody>
          <a:bodyPr anchor="t" rtlCol="false" tIns="0" lIns="0" bIns="0" rIns="0">
            <a:spAutoFit/>
          </a:bodyPr>
          <a:lstStyle/>
          <a:p>
            <a:pPr algn="ctr">
              <a:lnSpc>
                <a:spcPts val="2800"/>
              </a:lnSpc>
            </a:pPr>
            <a:r>
              <a:rPr lang="en-US" sz="2000">
                <a:solidFill>
                  <a:srgbClr val="FF66C4"/>
                </a:solidFill>
                <a:latin typeface="Canva Sans"/>
              </a:rPr>
              <a:t>Developer</a:t>
            </a:r>
          </a:p>
        </p:txBody>
      </p:sp>
      <p:sp>
        <p:nvSpPr>
          <p:cNvPr name="TextBox 46" id="46"/>
          <p:cNvSpPr txBox="true"/>
          <p:nvPr/>
        </p:nvSpPr>
        <p:spPr>
          <a:xfrm rot="0">
            <a:off x="12851522" y="5292725"/>
            <a:ext cx="2128540" cy="349250"/>
          </a:xfrm>
          <a:prstGeom prst="rect">
            <a:avLst/>
          </a:prstGeom>
        </p:spPr>
        <p:txBody>
          <a:bodyPr anchor="t" rtlCol="false" tIns="0" lIns="0" bIns="0" rIns="0">
            <a:spAutoFit/>
          </a:bodyPr>
          <a:lstStyle/>
          <a:p>
            <a:pPr algn="ctr">
              <a:lnSpc>
                <a:spcPts val="2800"/>
              </a:lnSpc>
            </a:pPr>
            <a:r>
              <a:rPr lang="en-US" sz="2000">
                <a:solidFill>
                  <a:srgbClr val="FF66C4"/>
                </a:solidFill>
                <a:latin typeface="Canva Sans"/>
              </a:rPr>
              <a:t>Future Expension</a:t>
            </a:r>
          </a:p>
        </p:txBody>
      </p:sp>
      <p:sp>
        <p:nvSpPr>
          <p:cNvPr name="TextBox 47" id="47"/>
          <p:cNvSpPr txBox="true"/>
          <p:nvPr/>
        </p:nvSpPr>
        <p:spPr>
          <a:xfrm rot="0">
            <a:off x="3815162" y="8909050"/>
            <a:ext cx="1077739" cy="349250"/>
          </a:xfrm>
          <a:prstGeom prst="rect">
            <a:avLst/>
          </a:prstGeom>
        </p:spPr>
        <p:txBody>
          <a:bodyPr anchor="t" rtlCol="false" tIns="0" lIns="0" bIns="0" rIns="0">
            <a:spAutoFit/>
          </a:bodyPr>
          <a:lstStyle/>
          <a:p>
            <a:pPr algn="ctr">
              <a:lnSpc>
                <a:spcPts val="2800"/>
              </a:lnSpc>
            </a:pPr>
            <a:r>
              <a:rPr lang="en-US" sz="2000">
                <a:solidFill>
                  <a:srgbClr val="FF66C4"/>
                </a:solidFill>
                <a:latin typeface="Canva Sans"/>
              </a:rPr>
              <a:t>Liquidity</a:t>
            </a:r>
          </a:p>
        </p:txBody>
      </p:sp>
      <p:sp>
        <p:nvSpPr>
          <p:cNvPr name="TextBox 48" id="48"/>
          <p:cNvSpPr txBox="true"/>
          <p:nvPr/>
        </p:nvSpPr>
        <p:spPr>
          <a:xfrm rot="0">
            <a:off x="7252022" y="8909050"/>
            <a:ext cx="593080" cy="349250"/>
          </a:xfrm>
          <a:prstGeom prst="rect">
            <a:avLst/>
          </a:prstGeom>
        </p:spPr>
        <p:txBody>
          <a:bodyPr anchor="t" rtlCol="false" tIns="0" lIns="0" bIns="0" rIns="0">
            <a:spAutoFit/>
          </a:bodyPr>
          <a:lstStyle/>
          <a:p>
            <a:pPr algn="ctr">
              <a:lnSpc>
                <a:spcPts val="2800"/>
              </a:lnSpc>
            </a:pPr>
            <a:r>
              <a:rPr lang="en-US" sz="2000">
                <a:solidFill>
                  <a:srgbClr val="FF66C4"/>
                </a:solidFill>
                <a:latin typeface="Canva Sans"/>
              </a:rPr>
              <a:t>Burn</a:t>
            </a:r>
          </a:p>
        </p:txBody>
      </p:sp>
      <p:sp>
        <p:nvSpPr>
          <p:cNvPr name="TextBox 49" id="49"/>
          <p:cNvSpPr txBox="true"/>
          <p:nvPr/>
        </p:nvSpPr>
        <p:spPr>
          <a:xfrm rot="0">
            <a:off x="9253398" y="8909050"/>
            <a:ext cx="2979390" cy="349250"/>
          </a:xfrm>
          <a:prstGeom prst="rect">
            <a:avLst/>
          </a:prstGeom>
        </p:spPr>
        <p:txBody>
          <a:bodyPr anchor="t" rtlCol="false" tIns="0" lIns="0" bIns="0" rIns="0">
            <a:spAutoFit/>
          </a:bodyPr>
          <a:lstStyle/>
          <a:p>
            <a:pPr algn="ctr">
              <a:lnSpc>
                <a:spcPts val="2800"/>
              </a:lnSpc>
            </a:pPr>
            <a:r>
              <a:rPr lang="en-US" sz="2000">
                <a:solidFill>
                  <a:srgbClr val="FF66C4"/>
                </a:solidFill>
                <a:latin typeface="Canva Sans"/>
              </a:rPr>
              <a:t>Locked for Martianverse</a:t>
            </a:r>
          </a:p>
        </p:txBody>
      </p:sp>
      <p:sp>
        <p:nvSpPr>
          <p:cNvPr name="TextBox 50" id="50"/>
          <p:cNvSpPr txBox="true"/>
          <p:nvPr/>
        </p:nvSpPr>
        <p:spPr>
          <a:xfrm rot="0">
            <a:off x="13550364" y="8909050"/>
            <a:ext cx="767209" cy="349250"/>
          </a:xfrm>
          <a:prstGeom prst="rect">
            <a:avLst/>
          </a:prstGeom>
        </p:spPr>
        <p:txBody>
          <a:bodyPr anchor="t" rtlCol="false" tIns="0" lIns="0" bIns="0" rIns="0">
            <a:spAutoFit/>
          </a:bodyPr>
          <a:lstStyle/>
          <a:p>
            <a:pPr algn="ctr">
              <a:lnSpc>
                <a:spcPts val="2800"/>
              </a:lnSpc>
            </a:pPr>
            <a:r>
              <a:rPr lang="en-US" sz="2000">
                <a:solidFill>
                  <a:srgbClr val="FF66C4"/>
                </a:solidFill>
                <a:latin typeface="Canva Sans"/>
              </a:rPr>
              <a:t>Public</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766121" y="9068479"/>
            <a:ext cx="514025" cy="514025"/>
          </a:xfrm>
          <a:custGeom>
            <a:avLst/>
            <a:gdLst/>
            <a:ahLst/>
            <a:cxnLst/>
            <a:rect r="r" b="b" t="t" l="l"/>
            <a:pathLst>
              <a:path h="514025" w="514025">
                <a:moveTo>
                  <a:pt x="0" y="0"/>
                </a:moveTo>
                <a:lnTo>
                  <a:pt x="514025" y="0"/>
                </a:lnTo>
                <a:lnTo>
                  <a:pt x="514025" y="514025"/>
                </a:lnTo>
                <a:lnTo>
                  <a:pt x="0" y="514025"/>
                </a:lnTo>
                <a:lnTo>
                  <a:pt x="0" y="0"/>
                </a:lnTo>
                <a:close/>
              </a:path>
            </a:pathLst>
          </a:custGeom>
          <a:blipFill>
            <a:blip r:embed="rId2"/>
            <a:stretch>
              <a:fillRect l="0" t="0" r="0" b="0"/>
            </a:stretch>
          </a:blipFill>
        </p:spPr>
      </p:sp>
      <p:sp>
        <p:nvSpPr>
          <p:cNvPr name="Freeform 3" id="3"/>
          <p:cNvSpPr/>
          <p:nvPr/>
        </p:nvSpPr>
        <p:spPr>
          <a:xfrm flipH="false" flipV="false" rot="0">
            <a:off x="14519901" y="9033976"/>
            <a:ext cx="548528" cy="548528"/>
          </a:xfrm>
          <a:custGeom>
            <a:avLst/>
            <a:gdLst/>
            <a:ahLst/>
            <a:cxnLst/>
            <a:rect r="r" b="b" t="t" l="l"/>
            <a:pathLst>
              <a:path h="548528" w="548528">
                <a:moveTo>
                  <a:pt x="0" y="0"/>
                </a:moveTo>
                <a:lnTo>
                  <a:pt x="548528" y="0"/>
                </a:lnTo>
                <a:lnTo>
                  <a:pt x="548528" y="548528"/>
                </a:lnTo>
                <a:lnTo>
                  <a:pt x="0" y="548528"/>
                </a:lnTo>
                <a:lnTo>
                  <a:pt x="0" y="0"/>
                </a:lnTo>
                <a:close/>
              </a:path>
            </a:pathLst>
          </a:custGeom>
          <a:blipFill>
            <a:blip r:embed="rId3"/>
            <a:stretch>
              <a:fillRect l="0" t="0" r="0" b="0"/>
            </a:stretch>
          </a:blipFill>
        </p:spPr>
      </p:sp>
      <p:sp>
        <p:nvSpPr>
          <p:cNvPr name="Freeform 4" id="4"/>
          <p:cNvSpPr/>
          <p:nvPr/>
        </p:nvSpPr>
        <p:spPr>
          <a:xfrm flipH="false" flipV="false" rot="0">
            <a:off x="15308497" y="9068479"/>
            <a:ext cx="547485" cy="489855"/>
          </a:xfrm>
          <a:custGeom>
            <a:avLst/>
            <a:gdLst/>
            <a:ahLst/>
            <a:cxnLst/>
            <a:rect r="r" b="b" t="t" l="l"/>
            <a:pathLst>
              <a:path h="489855" w="547485">
                <a:moveTo>
                  <a:pt x="0" y="0"/>
                </a:moveTo>
                <a:lnTo>
                  <a:pt x="547484" y="0"/>
                </a:lnTo>
                <a:lnTo>
                  <a:pt x="547484" y="489855"/>
                </a:lnTo>
                <a:lnTo>
                  <a:pt x="0" y="4898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096049" y="9033976"/>
            <a:ext cx="537112" cy="495444"/>
          </a:xfrm>
          <a:custGeom>
            <a:avLst/>
            <a:gdLst/>
            <a:ahLst/>
            <a:cxnLst/>
            <a:rect r="r" b="b" t="t" l="l"/>
            <a:pathLst>
              <a:path h="495444" w="537112">
                <a:moveTo>
                  <a:pt x="0" y="0"/>
                </a:moveTo>
                <a:lnTo>
                  <a:pt x="537112" y="0"/>
                </a:lnTo>
                <a:lnTo>
                  <a:pt x="537112" y="495444"/>
                </a:lnTo>
                <a:lnTo>
                  <a:pt x="0" y="495444"/>
                </a:lnTo>
                <a:lnTo>
                  <a:pt x="0" y="0"/>
                </a:lnTo>
                <a:close/>
              </a:path>
            </a:pathLst>
          </a:custGeom>
          <a:blipFill>
            <a:blip r:embed="rId6"/>
            <a:stretch>
              <a:fillRect l="0" t="0" r="-488779" b="0"/>
            </a:stretch>
          </a:blipFill>
        </p:spPr>
      </p:sp>
      <p:sp>
        <p:nvSpPr>
          <p:cNvPr name="Freeform 6" id="6"/>
          <p:cNvSpPr/>
          <p:nvPr/>
        </p:nvSpPr>
        <p:spPr>
          <a:xfrm flipH="false" flipV="false" rot="0">
            <a:off x="13650444" y="2032822"/>
            <a:ext cx="667716" cy="667716"/>
          </a:xfrm>
          <a:custGeom>
            <a:avLst/>
            <a:gdLst/>
            <a:ahLst/>
            <a:cxnLst/>
            <a:rect r="r" b="b" t="t" l="l"/>
            <a:pathLst>
              <a:path h="667716" w="667716">
                <a:moveTo>
                  <a:pt x="0" y="0"/>
                </a:moveTo>
                <a:lnTo>
                  <a:pt x="667716" y="0"/>
                </a:lnTo>
                <a:lnTo>
                  <a:pt x="667716" y="667716"/>
                </a:lnTo>
                <a:lnTo>
                  <a:pt x="0" y="6677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520277" y="2014021"/>
            <a:ext cx="686517" cy="686517"/>
          </a:xfrm>
          <a:custGeom>
            <a:avLst/>
            <a:gdLst/>
            <a:ahLst/>
            <a:cxnLst/>
            <a:rect r="r" b="b" t="t" l="l"/>
            <a:pathLst>
              <a:path h="686517" w="686517">
                <a:moveTo>
                  <a:pt x="0" y="0"/>
                </a:moveTo>
                <a:lnTo>
                  <a:pt x="686516" y="0"/>
                </a:lnTo>
                <a:lnTo>
                  <a:pt x="686516" y="686517"/>
                </a:lnTo>
                <a:lnTo>
                  <a:pt x="0" y="6865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410124" y="2014021"/>
            <a:ext cx="669840" cy="616253"/>
          </a:xfrm>
          <a:custGeom>
            <a:avLst/>
            <a:gdLst/>
            <a:ahLst/>
            <a:cxnLst/>
            <a:rect r="r" b="b" t="t" l="l"/>
            <a:pathLst>
              <a:path h="616253" w="669840">
                <a:moveTo>
                  <a:pt x="0" y="0"/>
                </a:moveTo>
                <a:lnTo>
                  <a:pt x="669840" y="0"/>
                </a:lnTo>
                <a:lnTo>
                  <a:pt x="669840" y="616253"/>
                </a:lnTo>
                <a:lnTo>
                  <a:pt x="0" y="6162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03955" y="3994427"/>
            <a:ext cx="790339" cy="564104"/>
          </a:xfrm>
          <a:custGeom>
            <a:avLst/>
            <a:gdLst/>
            <a:ahLst/>
            <a:cxnLst/>
            <a:rect r="r" b="b" t="t" l="l"/>
            <a:pathLst>
              <a:path h="564104" w="790339">
                <a:moveTo>
                  <a:pt x="0" y="0"/>
                </a:moveTo>
                <a:lnTo>
                  <a:pt x="790339" y="0"/>
                </a:lnTo>
                <a:lnTo>
                  <a:pt x="790339" y="564104"/>
                </a:lnTo>
                <a:lnTo>
                  <a:pt x="0" y="5641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4603955" y="5785254"/>
            <a:ext cx="871231" cy="634698"/>
          </a:xfrm>
          <a:custGeom>
            <a:avLst/>
            <a:gdLst/>
            <a:ahLst/>
            <a:cxnLst/>
            <a:rect r="r" b="b" t="t" l="l"/>
            <a:pathLst>
              <a:path h="634698" w="871231">
                <a:moveTo>
                  <a:pt x="0" y="0"/>
                </a:moveTo>
                <a:lnTo>
                  <a:pt x="871231" y="0"/>
                </a:lnTo>
                <a:lnTo>
                  <a:pt x="871231" y="634698"/>
                </a:lnTo>
                <a:lnTo>
                  <a:pt x="0" y="6346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14323909" y="8364891"/>
            <a:ext cx="1751464" cy="411911"/>
          </a:xfrm>
          <a:prstGeom prst="rect">
            <a:avLst/>
          </a:prstGeom>
        </p:spPr>
        <p:txBody>
          <a:bodyPr anchor="t" rtlCol="false" tIns="0" lIns="0" bIns="0" rIns="0">
            <a:spAutoFit/>
          </a:bodyPr>
          <a:lstStyle/>
          <a:p>
            <a:pPr algn="ctr">
              <a:lnSpc>
                <a:spcPts val="3346"/>
              </a:lnSpc>
            </a:pPr>
            <a:r>
              <a:rPr lang="en-US" sz="2390">
                <a:solidFill>
                  <a:srgbClr val="FFFFFF"/>
                </a:solidFill>
                <a:latin typeface="Open Sans"/>
              </a:rPr>
              <a:t>Powered by:</a:t>
            </a:r>
          </a:p>
        </p:txBody>
      </p:sp>
      <p:sp>
        <p:nvSpPr>
          <p:cNvPr name="TextBox 12" id="12"/>
          <p:cNvSpPr txBox="true"/>
          <p:nvPr/>
        </p:nvSpPr>
        <p:spPr>
          <a:xfrm rot="0">
            <a:off x="13689337" y="3085565"/>
            <a:ext cx="2619575" cy="464204"/>
          </a:xfrm>
          <a:prstGeom prst="rect">
            <a:avLst/>
          </a:prstGeom>
        </p:spPr>
        <p:txBody>
          <a:bodyPr anchor="t" rtlCol="false" tIns="0" lIns="0" bIns="0" rIns="0">
            <a:spAutoFit/>
          </a:bodyPr>
          <a:lstStyle/>
          <a:p>
            <a:pPr algn="ctr">
              <a:lnSpc>
                <a:spcPts val="3742"/>
              </a:lnSpc>
            </a:pPr>
            <a:r>
              <a:rPr lang="en-US" sz="2673">
                <a:solidFill>
                  <a:srgbClr val="FF0080"/>
                </a:solidFill>
                <a:latin typeface="Open Sans"/>
              </a:rPr>
              <a:t>@letsToTheMars</a:t>
            </a:r>
          </a:p>
        </p:txBody>
      </p:sp>
      <p:sp>
        <p:nvSpPr>
          <p:cNvPr name="TextBox 13" id="13"/>
          <p:cNvSpPr txBox="true"/>
          <p:nvPr/>
        </p:nvSpPr>
        <p:spPr>
          <a:xfrm rot="0">
            <a:off x="13614187" y="4811714"/>
            <a:ext cx="2802272" cy="464204"/>
          </a:xfrm>
          <a:prstGeom prst="rect">
            <a:avLst/>
          </a:prstGeom>
        </p:spPr>
        <p:txBody>
          <a:bodyPr anchor="t" rtlCol="false" tIns="0" lIns="0" bIns="0" rIns="0">
            <a:spAutoFit/>
          </a:bodyPr>
          <a:lstStyle/>
          <a:p>
            <a:pPr algn="ctr">
              <a:lnSpc>
                <a:spcPts val="3742"/>
              </a:lnSpc>
            </a:pPr>
            <a:r>
              <a:rPr lang="en-US" sz="2673">
                <a:solidFill>
                  <a:srgbClr val="FF0080"/>
                </a:solidFill>
                <a:latin typeface="Open Sans"/>
              </a:rPr>
              <a:t>info@marsnext.io</a:t>
            </a:r>
          </a:p>
        </p:txBody>
      </p:sp>
      <p:sp>
        <p:nvSpPr>
          <p:cNvPr name="TextBox 14" id="14"/>
          <p:cNvSpPr txBox="true"/>
          <p:nvPr/>
        </p:nvSpPr>
        <p:spPr>
          <a:xfrm rot="0">
            <a:off x="13753564" y="6670020"/>
            <a:ext cx="2765320" cy="464204"/>
          </a:xfrm>
          <a:prstGeom prst="rect">
            <a:avLst/>
          </a:prstGeom>
        </p:spPr>
        <p:txBody>
          <a:bodyPr anchor="t" rtlCol="false" tIns="0" lIns="0" bIns="0" rIns="0">
            <a:spAutoFit/>
          </a:bodyPr>
          <a:lstStyle/>
          <a:p>
            <a:pPr algn="ctr">
              <a:lnSpc>
                <a:spcPts val="3742"/>
              </a:lnSpc>
            </a:pPr>
            <a:r>
              <a:rPr lang="en-US" sz="2673">
                <a:solidFill>
                  <a:srgbClr val="FF0080"/>
                </a:solidFill>
                <a:latin typeface="Open Sans"/>
              </a:rPr>
              <a:t>www.marsnext.io</a:t>
            </a:r>
          </a:p>
        </p:txBody>
      </p:sp>
      <p:sp>
        <p:nvSpPr>
          <p:cNvPr name="Freeform 15" id="15"/>
          <p:cNvSpPr/>
          <p:nvPr/>
        </p:nvSpPr>
        <p:spPr>
          <a:xfrm flipH="false" flipV="false" rot="0">
            <a:off x="2931526" y="4382238"/>
            <a:ext cx="8100449" cy="1787360"/>
          </a:xfrm>
          <a:custGeom>
            <a:avLst/>
            <a:gdLst/>
            <a:ahLst/>
            <a:cxnLst/>
            <a:rect r="r" b="b" t="t" l="l"/>
            <a:pathLst>
              <a:path h="1787360" w="8100449">
                <a:moveTo>
                  <a:pt x="0" y="0"/>
                </a:moveTo>
                <a:lnTo>
                  <a:pt x="8100450" y="0"/>
                </a:lnTo>
                <a:lnTo>
                  <a:pt x="8100450" y="1787360"/>
                </a:lnTo>
                <a:lnTo>
                  <a:pt x="0" y="178736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461864" y="3329791"/>
            <a:ext cx="13164316" cy="2454275"/>
          </a:xfrm>
          <a:prstGeom prst="rect">
            <a:avLst/>
          </a:prstGeom>
        </p:spPr>
        <p:txBody>
          <a:bodyPr anchor="t" rtlCol="false" tIns="0" lIns="0" bIns="0" rIns="0">
            <a:spAutoFit/>
          </a:bodyPr>
          <a:lstStyle/>
          <a:p>
            <a:pPr algn="ctr">
              <a:lnSpc>
                <a:spcPts val="4900"/>
              </a:lnSpc>
            </a:pPr>
            <a:r>
              <a:rPr lang="en-US" sz="3500">
                <a:solidFill>
                  <a:srgbClr val="FFFFFF"/>
                </a:solidFill>
                <a:latin typeface="Open Sans"/>
              </a:rPr>
              <a:t>A cryptocurrency is an encrypted data string that denotes a unit of currency. It is monitored and organized by a peer-to-peer network called a blockchain, which also serves as a secure ledger of transactions, e.g., buying, selling, and transferring.</a:t>
            </a:r>
          </a:p>
        </p:txBody>
      </p:sp>
      <p:sp>
        <p:nvSpPr>
          <p:cNvPr name="Freeform 3" id="3"/>
          <p:cNvSpPr/>
          <p:nvPr/>
        </p:nvSpPr>
        <p:spPr>
          <a:xfrm flipH="false" flipV="false" rot="0">
            <a:off x="5628915" y="7872480"/>
            <a:ext cx="937093" cy="937093"/>
          </a:xfrm>
          <a:custGeom>
            <a:avLst/>
            <a:gdLst/>
            <a:ahLst/>
            <a:cxnLst/>
            <a:rect r="r" b="b" t="t" l="l"/>
            <a:pathLst>
              <a:path h="937093" w="937093">
                <a:moveTo>
                  <a:pt x="0" y="0"/>
                </a:moveTo>
                <a:lnTo>
                  <a:pt x="937093" y="0"/>
                </a:lnTo>
                <a:lnTo>
                  <a:pt x="937093" y="937093"/>
                </a:lnTo>
                <a:lnTo>
                  <a:pt x="0" y="937093"/>
                </a:lnTo>
                <a:lnTo>
                  <a:pt x="0" y="0"/>
                </a:lnTo>
                <a:close/>
              </a:path>
            </a:pathLst>
          </a:custGeom>
          <a:blipFill>
            <a:blip r:embed="rId2"/>
            <a:stretch>
              <a:fillRect l="0" t="0" r="0" b="0"/>
            </a:stretch>
          </a:blipFill>
        </p:spPr>
      </p:sp>
      <p:sp>
        <p:nvSpPr>
          <p:cNvPr name="Freeform 4" id="4"/>
          <p:cNvSpPr/>
          <p:nvPr/>
        </p:nvSpPr>
        <p:spPr>
          <a:xfrm flipH="false" flipV="false" rot="0">
            <a:off x="6850802" y="7866679"/>
            <a:ext cx="942894" cy="942894"/>
          </a:xfrm>
          <a:custGeom>
            <a:avLst/>
            <a:gdLst/>
            <a:ahLst/>
            <a:cxnLst/>
            <a:rect r="r" b="b" t="t" l="l"/>
            <a:pathLst>
              <a:path h="942894" w="942894">
                <a:moveTo>
                  <a:pt x="0" y="0"/>
                </a:moveTo>
                <a:lnTo>
                  <a:pt x="942894" y="0"/>
                </a:lnTo>
                <a:lnTo>
                  <a:pt x="942894" y="942894"/>
                </a:lnTo>
                <a:lnTo>
                  <a:pt x="0" y="942894"/>
                </a:lnTo>
                <a:lnTo>
                  <a:pt x="0" y="0"/>
                </a:lnTo>
                <a:close/>
              </a:path>
            </a:pathLst>
          </a:custGeom>
          <a:blipFill>
            <a:blip r:embed="rId3"/>
            <a:stretch>
              <a:fillRect l="0" t="0" r="0" b="0"/>
            </a:stretch>
          </a:blipFill>
        </p:spPr>
      </p:sp>
      <p:sp>
        <p:nvSpPr>
          <p:cNvPr name="Freeform 5" id="5"/>
          <p:cNvSpPr/>
          <p:nvPr/>
        </p:nvSpPr>
        <p:spPr>
          <a:xfrm flipH="false" flipV="false" rot="0">
            <a:off x="8075528" y="7872480"/>
            <a:ext cx="942826" cy="942826"/>
          </a:xfrm>
          <a:custGeom>
            <a:avLst/>
            <a:gdLst/>
            <a:ahLst/>
            <a:cxnLst/>
            <a:rect r="r" b="b" t="t" l="l"/>
            <a:pathLst>
              <a:path h="942826" w="942826">
                <a:moveTo>
                  <a:pt x="0" y="0"/>
                </a:moveTo>
                <a:lnTo>
                  <a:pt x="942826" y="0"/>
                </a:lnTo>
                <a:lnTo>
                  <a:pt x="942826" y="942826"/>
                </a:lnTo>
                <a:lnTo>
                  <a:pt x="0" y="942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304104" y="7879551"/>
            <a:ext cx="935755" cy="935755"/>
          </a:xfrm>
          <a:custGeom>
            <a:avLst/>
            <a:gdLst/>
            <a:ahLst/>
            <a:cxnLst/>
            <a:rect r="r" b="b" t="t" l="l"/>
            <a:pathLst>
              <a:path h="935755" w="935755">
                <a:moveTo>
                  <a:pt x="0" y="0"/>
                </a:moveTo>
                <a:lnTo>
                  <a:pt x="935755" y="0"/>
                </a:lnTo>
                <a:lnTo>
                  <a:pt x="935755" y="935755"/>
                </a:lnTo>
                <a:lnTo>
                  <a:pt x="0" y="935755"/>
                </a:lnTo>
                <a:lnTo>
                  <a:pt x="0" y="0"/>
                </a:lnTo>
                <a:close/>
              </a:path>
            </a:pathLst>
          </a:custGeom>
          <a:blipFill>
            <a:blip r:embed="rId6"/>
            <a:stretch>
              <a:fillRect l="0" t="0" r="0" b="0"/>
            </a:stretch>
          </a:blipFill>
        </p:spPr>
      </p:sp>
      <p:sp>
        <p:nvSpPr>
          <p:cNvPr name="Freeform 7" id="7"/>
          <p:cNvSpPr/>
          <p:nvPr/>
        </p:nvSpPr>
        <p:spPr>
          <a:xfrm flipH="false" flipV="false" rot="0">
            <a:off x="10525609" y="7866679"/>
            <a:ext cx="942592" cy="942592"/>
          </a:xfrm>
          <a:custGeom>
            <a:avLst/>
            <a:gdLst/>
            <a:ahLst/>
            <a:cxnLst/>
            <a:rect r="r" b="b" t="t" l="l"/>
            <a:pathLst>
              <a:path h="942592" w="942592">
                <a:moveTo>
                  <a:pt x="0" y="0"/>
                </a:moveTo>
                <a:lnTo>
                  <a:pt x="942592" y="0"/>
                </a:lnTo>
                <a:lnTo>
                  <a:pt x="942592" y="942592"/>
                </a:lnTo>
                <a:lnTo>
                  <a:pt x="0" y="942592"/>
                </a:lnTo>
                <a:lnTo>
                  <a:pt x="0" y="0"/>
                </a:lnTo>
                <a:close/>
              </a:path>
            </a:pathLst>
          </a:custGeom>
          <a:blipFill>
            <a:blip r:embed="rId7"/>
            <a:stretch>
              <a:fillRect l="0" t="0" r="0" b="0"/>
            </a:stretch>
          </a:blipFill>
        </p:spPr>
      </p:sp>
      <p:sp>
        <p:nvSpPr>
          <p:cNvPr name="Freeform 8" id="8"/>
          <p:cNvSpPr/>
          <p:nvPr/>
        </p:nvSpPr>
        <p:spPr>
          <a:xfrm flipH="false" flipV="false" rot="0">
            <a:off x="11753951" y="7819241"/>
            <a:ext cx="988928" cy="988928"/>
          </a:xfrm>
          <a:custGeom>
            <a:avLst/>
            <a:gdLst/>
            <a:ahLst/>
            <a:cxnLst/>
            <a:rect r="r" b="b" t="t" l="l"/>
            <a:pathLst>
              <a:path h="988928" w="988928">
                <a:moveTo>
                  <a:pt x="0" y="0"/>
                </a:moveTo>
                <a:lnTo>
                  <a:pt x="988928" y="0"/>
                </a:lnTo>
                <a:lnTo>
                  <a:pt x="988928" y="988927"/>
                </a:lnTo>
                <a:lnTo>
                  <a:pt x="0" y="9889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969280" y="1637823"/>
            <a:ext cx="8149485" cy="87313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What is Cryptocurrency?</a:t>
            </a:r>
          </a:p>
        </p:txBody>
      </p:sp>
      <p:sp>
        <p:nvSpPr>
          <p:cNvPr name="TextBox 10" id="10"/>
          <p:cNvSpPr txBox="true"/>
          <p:nvPr/>
        </p:nvSpPr>
        <p:spPr>
          <a:xfrm rot="0">
            <a:off x="4595961" y="6603216"/>
            <a:ext cx="9096077" cy="596900"/>
          </a:xfrm>
          <a:prstGeom prst="rect">
            <a:avLst/>
          </a:prstGeom>
        </p:spPr>
        <p:txBody>
          <a:bodyPr anchor="t" rtlCol="false" tIns="0" lIns="0" bIns="0" rIns="0">
            <a:spAutoFit/>
          </a:bodyPr>
          <a:lstStyle/>
          <a:p>
            <a:pPr algn="ctr">
              <a:lnSpc>
                <a:spcPts val="4900"/>
              </a:lnSpc>
            </a:pPr>
            <a:r>
              <a:rPr lang="en-US" sz="3500">
                <a:solidFill>
                  <a:srgbClr val="5271FF"/>
                </a:solidFill>
                <a:latin typeface="Open Sans Bold Italics"/>
              </a:rPr>
              <a:t>There are more than 2500 Cryptocurrencies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99525" y="2351053"/>
            <a:ext cx="16159775" cy="6418389"/>
          </a:xfrm>
          <a:custGeom>
            <a:avLst/>
            <a:gdLst/>
            <a:ahLst/>
            <a:cxnLst/>
            <a:rect r="r" b="b" t="t" l="l"/>
            <a:pathLst>
              <a:path h="6418389" w="16159775">
                <a:moveTo>
                  <a:pt x="0" y="0"/>
                </a:moveTo>
                <a:lnTo>
                  <a:pt x="16159775" y="0"/>
                </a:lnTo>
                <a:lnTo>
                  <a:pt x="16159775" y="6418389"/>
                </a:lnTo>
                <a:lnTo>
                  <a:pt x="0" y="6418389"/>
                </a:lnTo>
                <a:lnTo>
                  <a:pt x="0" y="0"/>
                </a:lnTo>
                <a:close/>
              </a:path>
            </a:pathLst>
          </a:custGeom>
          <a:blipFill>
            <a:blip r:embed="rId2"/>
            <a:stretch>
              <a:fillRect l="0" t="-15565" r="0" b="-15565"/>
            </a:stretch>
          </a:blipFill>
        </p:spPr>
      </p:sp>
      <p:sp>
        <p:nvSpPr>
          <p:cNvPr name="Freeform 3" id="3"/>
          <p:cNvSpPr/>
          <p:nvPr/>
        </p:nvSpPr>
        <p:spPr>
          <a:xfrm flipH="false" flipV="false" rot="0">
            <a:off x="1028700" y="7009922"/>
            <a:ext cx="1638685" cy="1069242"/>
          </a:xfrm>
          <a:custGeom>
            <a:avLst/>
            <a:gdLst/>
            <a:ahLst/>
            <a:cxnLst/>
            <a:rect r="r" b="b" t="t" l="l"/>
            <a:pathLst>
              <a:path h="1069242" w="1638685">
                <a:moveTo>
                  <a:pt x="0" y="0"/>
                </a:moveTo>
                <a:lnTo>
                  <a:pt x="1638685" y="0"/>
                </a:lnTo>
                <a:lnTo>
                  <a:pt x="1638685" y="1069242"/>
                </a:lnTo>
                <a:lnTo>
                  <a:pt x="0" y="1069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5483837" y="2351053"/>
            <a:ext cx="1473721" cy="1134765"/>
          </a:xfrm>
          <a:custGeom>
            <a:avLst/>
            <a:gdLst/>
            <a:ahLst/>
            <a:cxnLst/>
            <a:rect r="r" b="b" t="t" l="l"/>
            <a:pathLst>
              <a:path h="1134765" w="1473721">
                <a:moveTo>
                  <a:pt x="1473721" y="0"/>
                </a:moveTo>
                <a:lnTo>
                  <a:pt x="0" y="0"/>
                </a:lnTo>
                <a:lnTo>
                  <a:pt x="0" y="1134765"/>
                </a:lnTo>
                <a:lnTo>
                  <a:pt x="1473721" y="1134765"/>
                </a:lnTo>
                <a:lnTo>
                  <a:pt x="147372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453897" y="5351373"/>
            <a:ext cx="2720661" cy="1588186"/>
          </a:xfrm>
          <a:custGeom>
            <a:avLst/>
            <a:gdLst/>
            <a:ahLst/>
            <a:cxnLst/>
            <a:rect r="r" b="b" t="t" l="l"/>
            <a:pathLst>
              <a:path h="1588186" w="2720661">
                <a:moveTo>
                  <a:pt x="0" y="0"/>
                </a:moveTo>
                <a:lnTo>
                  <a:pt x="2720660" y="0"/>
                </a:lnTo>
                <a:lnTo>
                  <a:pt x="2720660" y="1588186"/>
                </a:lnTo>
                <a:lnTo>
                  <a:pt x="0" y="1588186"/>
                </a:lnTo>
                <a:lnTo>
                  <a:pt x="0" y="0"/>
                </a:lnTo>
                <a:close/>
              </a:path>
            </a:pathLst>
          </a:custGeom>
          <a:blipFill>
            <a:blip r:embed="rId7"/>
            <a:stretch>
              <a:fillRect l="0" t="0" r="0" b="0"/>
            </a:stretch>
          </a:blipFill>
        </p:spPr>
      </p:sp>
      <p:sp>
        <p:nvSpPr>
          <p:cNvPr name="TextBox 6" id="6"/>
          <p:cNvSpPr txBox="true"/>
          <p:nvPr/>
        </p:nvSpPr>
        <p:spPr>
          <a:xfrm rot="0">
            <a:off x="5310485" y="855901"/>
            <a:ext cx="7667030" cy="679450"/>
          </a:xfrm>
          <a:prstGeom prst="rect">
            <a:avLst/>
          </a:prstGeom>
        </p:spPr>
        <p:txBody>
          <a:bodyPr anchor="t" rtlCol="false" tIns="0" lIns="0" bIns="0" rIns="0">
            <a:spAutoFit/>
          </a:bodyPr>
          <a:lstStyle/>
          <a:p>
            <a:pPr algn="ctr">
              <a:lnSpc>
                <a:spcPts val="5599"/>
              </a:lnSpc>
            </a:pPr>
            <a:r>
              <a:rPr lang="en-US" sz="3999">
                <a:solidFill>
                  <a:srgbClr val="FF66C4"/>
                </a:solidFill>
                <a:latin typeface="Open Sans Extra Bold"/>
              </a:rPr>
              <a:t>Total Cryptocurrency Growth</a:t>
            </a:r>
          </a:p>
        </p:txBody>
      </p:sp>
      <p:sp>
        <p:nvSpPr>
          <p:cNvPr name="TextBox 7" id="7"/>
          <p:cNvSpPr txBox="true"/>
          <p:nvPr/>
        </p:nvSpPr>
        <p:spPr>
          <a:xfrm rot="0">
            <a:off x="1469465" y="6375301"/>
            <a:ext cx="739879" cy="405860"/>
          </a:xfrm>
          <a:prstGeom prst="rect">
            <a:avLst/>
          </a:prstGeom>
        </p:spPr>
        <p:txBody>
          <a:bodyPr anchor="t" rtlCol="false" tIns="0" lIns="0" bIns="0" rIns="0">
            <a:spAutoFit/>
          </a:bodyPr>
          <a:lstStyle/>
          <a:p>
            <a:pPr algn="ctr">
              <a:lnSpc>
                <a:spcPts val="3435"/>
              </a:lnSpc>
            </a:pPr>
            <a:r>
              <a:rPr lang="en-US" sz="2454">
                <a:solidFill>
                  <a:srgbClr val="FF66C4"/>
                </a:solidFill>
                <a:latin typeface="Canva Sans"/>
              </a:rPr>
              <a:t>2015</a:t>
            </a:r>
          </a:p>
        </p:txBody>
      </p:sp>
      <p:sp>
        <p:nvSpPr>
          <p:cNvPr name="TextBox 8" id="8"/>
          <p:cNvSpPr txBox="true"/>
          <p:nvPr/>
        </p:nvSpPr>
        <p:spPr>
          <a:xfrm rot="0">
            <a:off x="1369503" y="5445947"/>
            <a:ext cx="939804" cy="967454"/>
          </a:xfrm>
          <a:prstGeom prst="rect">
            <a:avLst/>
          </a:prstGeom>
        </p:spPr>
        <p:txBody>
          <a:bodyPr anchor="t" rtlCol="false" tIns="0" lIns="0" bIns="0" rIns="0">
            <a:spAutoFit/>
          </a:bodyPr>
          <a:lstStyle/>
          <a:p>
            <a:pPr algn="ctr">
              <a:lnSpc>
                <a:spcPts val="7970"/>
              </a:lnSpc>
            </a:pPr>
            <a:r>
              <a:rPr lang="en-US" sz="5693">
                <a:solidFill>
                  <a:srgbClr val="FF66C4"/>
                </a:solidFill>
                <a:latin typeface="Canva Sans Bold"/>
              </a:rPr>
              <a:t>5B</a:t>
            </a:r>
          </a:p>
        </p:txBody>
      </p:sp>
      <p:sp>
        <p:nvSpPr>
          <p:cNvPr name="TextBox 9" id="9"/>
          <p:cNvSpPr txBox="true"/>
          <p:nvPr/>
        </p:nvSpPr>
        <p:spPr>
          <a:xfrm rot="0">
            <a:off x="15849845" y="4945513"/>
            <a:ext cx="741705" cy="405860"/>
          </a:xfrm>
          <a:prstGeom prst="rect">
            <a:avLst/>
          </a:prstGeom>
        </p:spPr>
        <p:txBody>
          <a:bodyPr anchor="t" rtlCol="false" tIns="0" lIns="0" bIns="0" rIns="0">
            <a:spAutoFit/>
          </a:bodyPr>
          <a:lstStyle/>
          <a:p>
            <a:pPr algn="ctr">
              <a:lnSpc>
                <a:spcPts val="3435"/>
              </a:lnSpc>
            </a:pPr>
            <a:r>
              <a:rPr lang="en-US" sz="2454">
                <a:solidFill>
                  <a:srgbClr val="FF66C4"/>
                </a:solidFill>
                <a:latin typeface="Canva Sans"/>
              </a:rPr>
              <a:t>2023</a:t>
            </a:r>
          </a:p>
        </p:txBody>
      </p:sp>
      <p:sp>
        <p:nvSpPr>
          <p:cNvPr name="TextBox 10" id="10"/>
          <p:cNvSpPr txBox="true"/>
          <p:nvPr/>
        </p:nvSpPr>
        <p:spPr>
          <a:xfrm rot="0">
            <a:off x="15816291" y="4016159"/>
            <a:ext cx="808814" cy="967454"/>
          </a:xfrm>
          <a:prstGeom prst="rect">
            <a:avLst/>
          </a:prstGeom>
        </p:spPr>
        <p:txBody>
          <a:bodyPr anchor="t" rtlCol="false" tIns="0" lIns="0" bIns="0" rIns="0">
            <a:spAutoFit/>
          </a:bodyPr>
          <a:lstStyle/>
          <a:p>
            <a:pPr algn="ctr">
              <a:lnSpc>
                <a:spcPts val="7970"/>
              </a:lnSpc>
            </a:pPr>
            <a:r>
              <a:rPr lang="en-US" sz="5693">
                <a:solidFill>
                  <a:srgbClr val="FF66C4"/>
                </a:solidFill>
                <a:latin typeface="Canva Sans Bold"/>
              </a:rPr>
              <a:t>1T</a:t>
            </a:r>
          </a:p>
        </p:txBody>
      </p:sp>
      <p:sp>
        <p:nvSpPr>
          <p:cNvPr name="TextBox 11" id="11"/>
          <p:cNvSpPr txBox="true"/>
          <p:nvPr/>
        </p:nvSpPr>
        <p:spPr>
          <a:xfrm rot="0">
            <a:off x="1099525" y="2732992"/>
            <a:ext cx="4299201" cy="474581"/>
          </a:xfrm>
          <a:prstGeom prst="rect">
            <a:avLst/>
          </a:prstGeom>
        </p:spPr>
        <p:txBody>
          <a:bodyPr anchor="t" rtlCol="false" tIns="0" lIns="0" bIns="0" rIns="0">
            <a:spAutoFit/>
          </a:bodyPr>
          <a:lstStyle/>
          <a:p>
            <a:pPr algn="ctr">
              <a:lnSpc>
                <a:spcPts val="3956"/>
              </a:lnSpc>
            </a:pPr>
            <a:r>
              <a:rPr lang="en-US" sz="2825">
                <a:solidFill>
                  <a:srgbClr val="5271FF"/>
                </a:solidFill>
                <a:latin typeface="Canva Sans Bold"/>
              </a:rPr>
              <a:t>Crypto Total Market Cap</a:t>
            </a:r>
          </a:p>
        </p:txBody>
      </p:sp>
      <p:sp>
        <p:nvSpPr>
          <p:cNvPr name="TextBox 12" id="12"/>
          <p:cNvSpPr txBox="true"/>
          <p:nvPr/>
        </p:nvSpPr>
        <p:spPr>
          <a:xfrm rot="0">
            <a:off x="9051110" y="8404836"/>
            <a:ext cx="1313285" cy="967454"/>
          </a:xfrm>
          <a:prstGeom prst="rect">
            <a:avLst/>
          </a:prstGeom>
        </p:spPr>
        <p:txBody>
          <a:bodyPr anchor="t" rtlCol="false" tIns="0" lIns="0" bIns="0" rIns="0">
            <a:spAutoFit/>
          </a:bodyPr>
          <a:lstStyle/>
          <a:p>
            <a:pPr algn="ctr">
              <a:lnSpc>
                <a:spcPts val="7970"/>
              </a:lnSpc>
            </a:pPr>
            <a:r>
              <a:rPr lang="en-US" sz="5693">
                <a:solidFill>
                  <a:srgbClr val="FF66C4"/>
                </a:solidFill>
                <a:latin typeface="Canva Sans Bold"/>
              </a:rPr>
              <a:t>10T</a:t>
            </a:r>
          </a:p>
        </p:txBody>
      </p:sp>
      <p:sp>
        <p:nvSpPr>
          <p:cNvPr name="TextBox 13" id="13"/>
          <p:cNvSpPr txBox="true"/>
          <p:nvPr/>
        </p:nvSpPr>
        <p:spPr>
          <a:xfrm rot="0">
            <a:off x="6107174" y="8774194"/>
            <a:ext cx="2786435" cy="514350"/>
          </a:xfrm>
          <a:prstGeom prst="rect">
            <a:avLst/>
          </a:prstGeom>
        </p:spPr>
        <p:txBody>
          <a:bodyPr anchor="t" rtlCol="false" tIns="0" lIns="0" bIns="0" rIns="0">
            <a:spAutoFit/>
          </a:bodyPr>
          <a:lstStyle/>
          <a:p>
            <a:pPr algn="ctr">
              <a:lnSpc>
                <a:spcPts val="4200"/>
              </a:lnSpc>
            </a:pPr>
            <a:r>
              <a:rPr lang="en-US" sz="3000">
                <a:solidFill>
                  <a:srgbClr val="5271FF"/>
                </a:solidFill>
                <a:latin typeface="Canva Sans Bold"/>
              </a:rPr>
              <a:t>Expected to be</a:t>
            </a:r>
          </a:p>
        </p:txBody>
      </p:sp>
      <p:sp>
        <p:nvSpPr>
          <p:cNvPr name="TextBox 14" id="14"/>
          <p:cNvSpPr txBox="true"/>
          <p:nvPr/>
        </p:nvSpPr>
        <p:spPr>
          <a:xfrm rot="0">
            <a:off x="10517161" y="8774194"/>
            <a:ext cx="1545208" cy="514350"/>
          </a:xfrm>
          <a:prstGeom prst="rect">
            <a:avLst/>
          </a:prstGeom>
        </p:spPr>
        <p:txBody>
          <a:bodyPr anchor="t" rtlCol="false" tIns="0" lIns="0" bIns="0" rIns="0">
            <a:spAutoFit/>
          </a:bodyPr>
          <a:lstStyle/>
          <a:p>
            <a:pPr algn="ctr">
              <a:lnSpc>
                <a:spcPts val="4200"/>
              </a:lnSpc>
            </a:pPr>
            <a:r>
              <a:rPr lang="en-US" sz="3000">
                <a:solidFill>
                  <a:srgbClr val="FF66C4"/>
                </a:solidFill>
                <a:latin typeface="Canva Sans Bold"/>
              </a:rPr>
              <a:t>By 2030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923844" y="1944108"/>
            <a:ext cx="6335456" cy="6335456"/>
          </a:xfrm>
          <a:custGeom>
            <a:avLst/>
            <a:gdLst/>
            <a:ahLst/>
            <a:cxnLst/>
            <a:rect r="r" b="b" t="t" l="l"/>
            <a:pathLst>
              <a:path h="6335456" w="6335456">
                <a:moveTo>
                  <a:pt x="0" y="0"/>
                </a:moveTo>
                <a:lnTo>
                  <a:pt x="6335456" y="0"/>
                </a:lnTo>
                <a:lnTo>
                  <a:pt x="6335456" y="6335456"/>
                </a:lnTo>
                <a:lnTo>
                  <a:pt x="0" y="6335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025986"/>
            <a:ext cx="6469038" cy="2343150"/>
          </a:xfrm>
          <a:prstGeom prst="rect">
            <a:avLst/>
          </a:prstGeom>
        </p:spPr>
        <p:txBody>
          <a:bodyPr anchor="t" rtlCol="false" tIns="0" lIns="0" bIns="0" rIns="0">
            <a:spAutoFit/>
          </a:bodyPr>
          <a:lstStyle/>
          <a:p>
            <a:pPr>
              <a:lnSpc>
                <a:spcPts val="9000"/>
              </a:lnSpc>
            </a:pPr>
            <a:r>
              <a:rPr lang="en-US" sz="9000">
                <a:solidFill>
                  <a:srgbClr val="737373"/>
                </a:solidFill>
                <a:latin typeface="Open Sans Extra Bold"/>
              </a:rPr>
              <a:t>What is </a:t>
            </a:r>
          </a:p>
          <a:p>
            <a:pPr>
              <a:lnSpc>
                <a:spcPts val="9000"/>
              </a:lnSpc>
            </a:pPr>
            <a:r>
              <a:rPr lang="en-US" sz="9000">
                <a:solidFill>
                  <a:srgbClr val="FF66C4"/>
                </a:solidFill>
                <a:latin typeface="Open Sans Extra Bold"/>
              </a:rPr>
              <a:t>Blockchain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007989" y="1194829"/>
            <a:ext cx="6272022" cy="87313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What is Blockhain?</a:t>
            </a:r>
          </a:p>
        </p:txBody>
      </p:sp>
      <p:sp>
        <p:nvSpPr>
          <p:cNvPr name="TextBox 3" id="3"/>
          <p:cNvSpPr txBox="true"/>
          <p:nvPr/>
        </p:nvSpPr>
        <p:spPr>
          <a:xfrm rot="0">
            <a:off x="2018849" y="2886797"/>
            <a:ext cx="13849165" cy="4311650"/>
          </a:xfrm>
          <a:prstGeom prst="rect">
            <a:avLst/>
          </a:prstGeom>
        </p:spPr>
        <p:txBody>
          <a:bodyPr anchor="t" rtlCol="false" tIns="0" lIns="0" bIns="0" rIns="0">
            <a:spAutoFit/>
          </a:bodyPr>
          <a:lstStyle/>
          <a:p>
            <a:pPr algn="ctr">
              <a:lnSpc>
                <a:spcPts val="4900"/>
              </a:lnSpc>
            </a:pPr>
            <a:r>
              <a:rPr lang="en-US" sz="3500">
                <a:solidFill>
                  <a:srgbClr val="FFFFFF"/>
                </a:solidFill>
                <a:latin typeface="Open Sans"/>
              </a:rPr>
              <a:t>A blockchain is essentially a digital ledger of transactions that is duplicated and distributed across the entire network of computer systems on the blockchain. Each block in the chain contains a number of transactions, and every time a new transaction occurs on the blockchain, a record of that transaction is added to every participant’s ledger. The decentralised database managed by multiple participants is known as Distributed Ledger Technology.</a:t>
            </a:r>
          </a:p>
        </p:txBody>
      </p:sp>
      <p:sp>
        <p:nvSpPr>
          <p:cNvPr name="TextBox 4" id="4"/>
          <p:cNvSpPr txBox="true"/>
          <p:nvPr/>
        </p:nvSpPr>
        <p:spPr>
          <a:xfrm rot="0">
            <a:off x="2503596" y="7750896"/>
            <a:ext cx="13280807" cy="1835150"/>
          </a:xfrm>
          <a:prstGeom prst="rect">
            <a:avLst/>
          </a:prstGeom>
        </p:spPr>
        <p:txBody>
          <a:bodyPr anchor="t" rtlCol="false" tIns="0" lIns="0" bIns="0" rIns="0">
            <a:spAutoFit/>
          </a:bodyPr>
          <a:lstStyle/>
          <a:p>
            <a:pPr algn="ctr">
              <a:lnSpc>
                <a:spcPts val="4900"/>
              </a:lnSpc>
            </a:pPr>
            <a:r>
              <a:rPr lang="en-US" sz="3500">
                <a:solidFill>
                  <a:srgbClr val="5271FF"/>
                </a:solidFill>
                <a:latin typeface="Open Sans Bold Italics"/>
              </a:rPr>
              <a:t>Blockchain is a system of recording information in a way that makes it difficult or impossible to change, hack, or cheat the system.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true" flipV="false" rot="0">
            <a:off x="1547977" y="2707979"/>
            <a:ext cx="1416356" cy="172726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278479" y="3200389"/>
            <a:ext cx="2455275" cy="881992"/>
          </a:xfrm>
          <a:prstGeom prst="rect">
            <a:avLst/>
          </a:prstGeom>
        </p:spPr>
      </p:pic>
      <p:sp>
        <p:nvSpPr>
          <p:cNvPr name="Freeform 4" id="4"/>
          <p:cNvSpPr/>
          <p:nvPr/>
        </p:nvSpPr>
        <p:spPr>
          <a:xfrm flipH="false" flipV="false" rot="0">
            <a:off x="7418373" y="2794783"/>
            <a:ext cx="1505412" cy="1693203"/>
          </a:xfrm>
          <a:custGeom>
            <a:avLst/>
            <a:gdLst/>
            <a:ahLst/>
            <a:cxnLst/>
            <a:rect r="r" b="b" t="t" l="l"/>
            <a:pathLst>
              <a:path h="1693203" w="1505412">
                <a:moveTo>
                  <a:pt x="0" y="0"/>
                </a:moveTo>
                <a:lnTo>
                  <a:pt x="1505412" y="0"/>
                </a:lnTo>
                <a:lnTo>
                  <a:pt x="1505412" y="1693203"/>
                </a:lnTo>
                <a:lnTo>
                  <a:pt x="0" y="1693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5" id="5"/>
          <p:cNvPicPr>
            <a:picLocks noChangeAspect="true"/>
          </p:cNvPicPr>
          <p:nvPr/>
        </p:nvPicPr>
        <p:blipFill>
          <a:blip r:embed="rId6"/>
          <a:srcRect l="0" t="0" r="0" b="0"/>
          <a:stretch>
            <a:fillRect/>
          </a:stretch>
        </p:blipFill>
        <p:spPr>
          <a:xfrm flipH="false" flipV="false" rot="0">
            <a:off x="13975382" y="2466494"/>
            <a:ext cx="1237035" cy="1073771"/>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5005473" y="3298712"/>
            <a:ext cx="1237035" cy="107377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3975382" y="3992790"/>
            <a:ext cx="1237035" cy="1073771"/>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2900152" y="3298712"/>
            <a:ext cx="1237035" cy="1073771"/>
          </a:xfrm>
          <a:prstGeom prst="rect">
            <a:avLst/>
          </a:prstGeom>
        </p:spPr>
      </p:pic>
      <p:sp>
        <p:nvSpPr>
          <p:cNvPr name="Freeform 9" id="9"/>
          <p:cNvSpPr/>
          <p:nvPr/>
        </p:nvSpPr>
        <p:spPr>
          <a:xfrm flipH="false" flipV="false" rot="0">
            <a:off x="15197195" y="3580307"/>
            <a:ext cx="853591" cy="510580"/>
          </a:xfrm>
          <a:custGeom>
            <a:avLst/>
            <a:gdLst/>
            <a:ahLst/>
            <a:cxnLst/>
            <a:rect r="r" b="b" t="t" l="l"/>
            <a:pathLst>
              <a:path h="510580" w="853591">
                <a:moveTo>
                  <a:pt x="0" y="0"/>
                </a:moveTo>
                <a:lnTo>
                  <a:pt x="853591" y="0"/>
                </a:lnTo>
                <a:lnTo>
                  <a:pt x="853591" y="510581"/>
                </a:lnTo>
                <a:lnTo>
                  <a:pt x="0" y="5105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304091" y="3480122"/>
            <a:ext cx="429156" cy="710951"/>
          </a:xfrm>
          <a:custGeom>
            <a:avLst/>
            <a:gdLst/>
            <a:ahLst/>
            <a:cxnLst/>
            <a:rect r="r" b="b" t="t" l="l"/>
            <a:pathLst>
              <a:path h="710951" w="429156">
                <a:moveTo>
                  <a:pt x="0" y="0"/>
                </a:moveTo>
                <a:lnTo>
                  <a:pt x="429156" y="0"/>
                </a:lnTo>
                <a:lnTo>
                  <a:pt x="429156" y="710951"/>
                </a:lnTo>
                <a:lnTo>
                  <a:pt x="0" y="7109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4216877" y="2763686"/>
            <a:ext cx="754045" cy="497030"/>
          </a:xfrm>
          <a:custGeom>
            <a:avLst/>
            <a:gdLst/>
            <a:ahLst/>
            <a:cxnLst/>
            <a:rect r="r" b="b" t="t" l="l"/>
            <a:pathLst>
              <a:path h="497030" w="754045">
                <a:moveTo>
                  <a:pt x="0" y="0"/>
                </a:moveTo>
                <a:lnTo>
                  <a:pt x="754045" y="0"/>
                </a:lnTo>
                <a:lnTo>
                  <a:pt x="754045" y="497030"/>
                </a:lnTo>
                <a:lnTo>
                  <a:pt x="0" y="4970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4350258" y="4187831"/>
            <a:ext cx="487284" cy="683689"/>
          </a:xfrm>
          <a:custGeom>
            <a:avLst/>
            <a:gdLst/>
            <a:ahLst/>
            <a:cxnLst/>
            <a:rect r="r" b="b" t="t" l="l"/>
            <a:pathLst>
              <a:path h="683689" w="487284">
                <a:moveTo>
                  <a:pt x="0" y="0"/>
                </a:moveTo>
                <a:lnTo>
                  <a:pt x="487284" y="0"/>
                </a:lnTo>
                <a:lnTo>
                  <a:pt x="487284" y="683689"/>
                </a:lnTo>
                <a:lnTo>
                  <a:pt x="0" y="68368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pic>
        <p:nvPicPr>
          <p:cNvPr name="Picture 13" id="13"/>
          <p:cNvPicPr>
            <a:picLocks noChangeAspect="true"/>
          </p:cNvPicPr>
          <p:nvPr/>
        </p:nvPicPr>
        <p:blipFill>
          <a:blip r:embed="rId15"/>
          <a:srcRect l="0" t="0" r="0" b="0"/>
          <a:stretch>
            <a:fillRect/>
          </a:stretch>
        </p:blipFill>
        <p:spPr>
          <a:xfrm flipH="false" flipV="false" rot="0">
            <a:off x="13413783" y="6535613"/>
            <a:ext cx="2453804" cy="2450679"/>
          </a:xfrm>
          <a:prstGeom prst="rect">
            <a:avLst/>
          </a:prstGeom>
        </p:spPr>
      </p:pic>
      <p:sp>
        <p:nvSpPr>
          <p:cNvPr name="Freeform 14" id="14"/>
          <p:cNvSpPr/>
          <p:nvPr/>
        </p:nvSpPr>
        <p:spPr>
          <a:xfrm flipH="false" flipV="false" rot="0">
            <a:off x="14237680" y="7496658"/>
            <a:ext cx="667300" cy="667300"/>
          </a:xfrm>
          <a:custGeom>
            <a:avLst/>
            <a:gdLst/>
            <a:ahLst/>
            <a:cxnLst/>
            <a:rect r="r" b="b" t="t" l="l"/>
            <a:pathLst>
              <a:path h="667300" w="667300">
                <a:moveTo>
                  <a:pt x="0" y="0"/>
                </a:moveTo>
                <a:lnTo>
                  <a:pt x="667300" y="0"/>
                </a:lnTo>
                <a:lnTo>
                  <a:pt x="667300" y="667300"/>
                </a:lnTo>
                <a:lnTo>
                  <a:pt x="0" y="667300"/>
                </a:lnTo>
                <a:lnTo>
                  <a:pt x="0" y="0"/>
                </a:lnTo>
                <a:close/>
              </a:path>
            </a:pathLst>
          </a:custGeom>
          <a:blipFill>
            <a:blip r:embed="rId16"/>
            <a:stretch>
              <a:fillRect l="0" t="0" r="0" b="0"/>
            </a:stretch>
          </a:blipFill>
        </p:spPr>
      </p:sp>
      <p:sp>
        <p:nvSpPr>
          <p:cNvPr name="Freeform 15" id="15"/>
          <p:cNvSpPr/>
          <p:nvPr/>
        </p:nvSpPr>
        <p:spPr>
          <a:xfrm flipH="false" flipV="false" rot="0">
            <a:off x="14722357" y="8114414"/>
            <a:ext cx="442860" cy="442860"/>
          </a:xfrm>
          <a:custGeom>
            <a:avLst/>
            <a:gdLst/>
            <a:ahLst/>
            <a:cxnLst/>
            <a:rect r="r" b="b" t="t" l="l"/>
            <a:pathLst>
              <a:path h="442860" w="442860">
                <a:moveTo>
                  <a:pt x="0" y="0"/>
                </a:moveTo>
                <a:lnTo>
                  <a:pt x="442860" y="0"/>
                </a:lnTo>
                <a:lnTo>
                  <a:pt x="442860" y="442860"/>
                </a:lnTo>
                <a:lnTo>
                  <a:pt x="0" y="442860"/>
                </a:lnTo>
                <a:lnTo>
                  <a:pt x="0" y="0"/>
                </a:lnTo>
                <a:close/>
              </a:path>
            </a:pathLst>
          </a:custGeom>
          <a:blipFill>
            <a:blip r:embed="rId17"/>
            <a:stretch>
              <a:fillRect l="0" t="0" r="0" b="0"/>
            </a:stretch>
          </a:blipFill>
        </p:spPr>
      </p:sp>
      <p:sp>
        <p:nvSpPr>
          <p:cNvPr name="Freeform 16" id="16"/>
          <p:cNvSpPr/>
          <p:nvPr/>
        </p:nvSpPr>
        <p:spPr>
          <a:xfrm flipH="false" flipV="false" rot="0">
            <a:off x="14223623" y="7091191"/>
            <a:ext cx="331513" cy="306801"/>
          </a:xfrm>
          <a:custGeom>
            <a:avLst/>
            <a:gdLst/>
            <a:ahLst/>
            <a:cxnLst/>
            <a:rect r="r" b="b" t="t" l="l"/>
            <a:pathLst>
              <a:path h="306801" w="331513">
                <a:moveTo>
                  <a:pt x="0" y="0"/>
                </a:moveTo>
                <a:lnTo>
                  <a:pt x="331513" y="0"/>
                </a:lnTo>
                <a:lnTo>
                  <a:pt x="331513" y="306800"/>
                </a:lnTo>
                <a:lnTo>
                  <a:pt x="0" y="306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4943787" y="7561563"/>
            <a:ext cx="398778" cy="398778"/>
          </a:xfrm>
          <a:custGeom>
            <a:avLst/>
            <a:gdLst/>
            <a:ahLst/>
            <a:cxnLst/>
            <a:rect r="r" b="b" t="t" l="l"/>
            <a:pathLst>
              <a:path h="398778" w="398778">
                <a:moveTo>
                  <a:pt x="0" y="0"/>
                </a:moveTo>
                <a:lnTo>
                  <a:pt x="398778" y="0"/>
                </a:lnTo>
                <a:lnTo>
                  <a:pt x="398778" y="398778"/>
                </a:lnTo>
                <a:lnTo>
                  <a:pt x="0" y="39877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13828826" y="7434675"/>
            <a:ext cx="363098" cy="363098"/>
          </a:xfrm>
          <a:custGeom>
            <a:avLst/>
            <a:gdLst/>
            <a:ahLst/>
            <a:cxnLst/>
            <a:rect r="r" b="b" t="t" l="l"/>
            <a:pathLst>
              <a:path h="363098" w="363098">
                <a:moveTo>
                  <a:pt x="0" y="0"/>
                </a:moveTo>
                <a:lnTo>
                  <a:pt x="363097" y="0"/>
                </a:lnTo>
                <a:lnTo>
                  <a:pt x="363097" y="363098"/>
                </a:lnTo>
                <a:lnTo>
                  <a:pt x="0" y="363098"/>
                </a:lnTo>
                <a:lnTo>
                  <a:pt x="0" y="0"/>
                </a:lnTo>
                <a:close/>
              </a:path>
            </a:pathLst>
          </a:custGeom>
          <a:blipFill>
            <a:blip r:embed="rId22"/>
            <a:stretch>
              <a:fillRect l="0" t="0" r="0" b="0"/>
            </a:stretch>
          </a:blipFill>
        </p:spPr>
      </p:sp>
      <p:sp>
        <p:nvSpPr>
          <p:cNvPr name="Freeform 19" id="19"/>
          <p:cNvSpPr/>
          <p:nvPr/>
        </p:nvSpPr>
        <p:spPr>
          <a:xfrm flipH="false" flipV="false" rot="0">
            <a:off x="2509339" y="2738730"/>
            <a:ext cx="764752" cy="678543"/>
          </a:xfrm>
          <a:custGeom>
            <a:avLst/>
            <a:gdLst/>
            <a:ahLst/>
            <a:cxnLst/>
            <a:rect r="r" b="b" t="t" l="l"/>
            <a:pathLst>
              <a:path h="678543" w="764752">
                <a:moveTo>
                  <a:pt x="0" y="0"/>
                </a:moveTo>
                <a:lnTo>
                  <a:pt x="764752" y="0"/>
                </a:lnTo>
                <a:lnTo>
                  <a:pt x="764752" y="678543"/>
                </a:lnTo>
                <a:lnTo>
                  <a:pt x="0" y="67854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pic>
        <p:nvPicPr>
          <p:cNvPr name="Picture 20" id="20"/>
          <p:cNvPicPr>
            <a:picLocks noChangeAspect="true"/>
          </p:cNvPicPr>
          <p:nvPr/>
        </p:nvPicPr>
        <p:blipFill>
          <a:blip r:embed="rId3"/>
          <a:srcRect l="0" t="0" r="0" b="0"/>
          <a:stretch>
            <a:fillRect/>
          </a:stretch>
        </p:blipFill>
        <p:spPr>
          <a:xfrm flipH="false" flipV="false" rot="0">
            <a:off x="9805718" y="3327219"/>
            <a:ext cx="2455275" cy="881992"/>
          </a:xfrm>
          <a:prstGeom prst="rect">
            <a:avLst/>
          </a:prstGeom>
        </p:spPr>
      </p:pic>
      <p:pic>
        <p:nvPicPr>
          <p:cNvPr name="Picture 21" id="21"/>
          <p:cNvPicPr>
            <a:picLocks noChangeAspect="true"/>
          </p:cNvPicPr>
          <p:nvPr/>
        </p:nvPicPr>
        <p:blipFill>
          <a:blip r:embed="rId25"/>
          <a:srcRect l="0" t="0" r="0" b="0"/>
          <a:stretch>
            <a:fillRect/>
          </a:stretch>
        </p:blipFill>
        <p:spPr>
          <a:xfrm flipH="false" flipV="true" rot="4985744">
            <a:off x="15670131" y="6125679"/>
            <a:ext cx="1685230" cy="1491843"/>
          </a:xfrm>
          <a:prstGeom prst="rect">
            <a:avLst/>
          </a:prstGeom>
        </p:spPr>
      </p:pic>
      <p:sp>
        <p:nvSpPr>
          <p:cNvPr name="Freeform 22" id="22"/>
          <p:cNvSpPr/>
          <p:nvPr/>
        </p:nvSpPr>
        <p:spPr>
          <a:xfrm flipH="false" flipV="false" rot="0">
            <a:off x="7511508" y="7019103"/>
            <a:ext cx="1319142" cy="1483698"/>
          </a:xfrm>
          <a:custGeom>
            <a:avLst/>
            <a:gdLst/>
            <a:ahLst/>
            <a:cxnLst/>
            <a:rect r="r" b="b" t="t" l="l"/>
            <a:pathLst>
              <a:path h="1483698" w="1319142">
                <a:moveTo>
                  <a:pt x="0" y="0"/>
                </a:moveTo>
                <a:lnTo>
                  <a:pt x="1319142" y="0"/>
                </a:lnTo>
                <a:lnTo>
                  <a:pt x="1319142" y="1483698"/>
                </a:lnTo>
                <a:lnTo>
                  <a:pt x="0" y="14836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8918134" y="7345841"/>
            <a:ext cx="803618" cy="903864"/>
          </a:xfrm>
          <a:custGeom>
            <a:avLst/>
            <a:gdLst/>
            <a:ahLst/>
            <a:cxnLst/>
            <a:rect r="r" b="b" t="t" l="l"/>
            <a:pathLst>
              <a:path h="903864" w="803618">
                <a:moveTo>
                  <a:pt x="0" y="0"/>
                </a:moveTo>
                <a:lnTo>
                  <a:pt x="803618" y="0"/>
                </a:lnTo>
                <a:lnTo>
                  <a:pt x="803618" y="903864"/>
                </a:lnTo>
                <a:lnTo>
                  <a:pt x="0" y="90386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4" id="24"/>
          <p:cNvSpPr/>
          <p:nvPr/>
        </p:nvSpPr>
        <p:spPr>
          <a:xfrm flipH="false" flipV="false" rot="0">
            <a:off x="6588582" y="7378376"/>
            <a:ext cx="803618" cy="903864"/>
          </a:xfrm>
          <a:custGeom>
            <a:avLst/>
            <a:gdLst/>
            <a:ahLst/>
            <a:cxnLst/>
            <a:rect r="r" b="b" t="t" l="l"/>
            <a:pathLst>
              <a:path h="903864" w="803618">
                <a:moveTo>
                  <a:pt x="0" y="0"/>
                </a:moveTo>
                <a:lnTo>
                  <a:pt x="803618" y="0"/>
                </a:lnTo>
                <a:lnTo>
                  <a:pt x="803618" y="903864"/>
                </a:lnTo>
                <a:lnTo>
                  <a:pt x="0" y="90386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pic>
        <p:nvPicPr>
          <p:cNvPr name="Picture 25" id="25"/>
          <p:cNvPicPr>
            <a:picLocks noChangeAspect="true"/>
          </p:cNvPicPr>
          <p:nvPr/>
        </p:nvPicPr>
        <p:blipFill>
          <a:blip r:embed="rId3"/>
          <a:srcRect l="0" t="0" r="0" b="0"/>
          <a:stretch>
            <a:fillRect/>
          </a:stretch>
        </p:blipFill>
        <p:spPr>
          <a:xfrm flipH="true" flipV="false" rot="0">
            <a:off x="10358433" y="7400248"/>
            <a:ext cx="2455275" cy="881992"/>
          </a:xfrm>
          <a:prstGeom prst="rect">
            <a:avLst/>
          </a:prstGeom>
        </p:spPr>
      </p:pic>
      <p:sp>
        <p:nvSpPr>
          <p:cNvPr name="Freeform 26" id="26"/>
          <p:cNvSpPr/>
          <p:nvPr/>
        </p:nvSpPr>
        <p:spPr>
          <a:xfrm flipH="false" flipV="false" rot="0">
            <a:off x="842467" y="7185256"/>
            <a:ext cx="2567570" cy="1550170"/>
          </a:xfrm>
          <a:custGeom>
            <a:avLst/>
            <a:gdLst/>
            <a:ahLst/>
            <a:cxnLst/>
            <a:rect r="r" b="b" t="t" l="l"/>
            <a:pathLst>
              <a:path h="1550170" w="2567570">
                <a:moveTo>
                  <a:pt x="0" y="0"/>
                </a:moveTo>
                <a:lnTo>
                  <a:pt x="2567570" y="0"/>
                </a:lnTo>
                <a:lnTo>
                  <a:pt x="2567570" y="1550170"/>
                </a:lnTo>
                <a:lnTo>
                  <a:pt x="0" y="155017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27" id="27"/>
          <p:cNvSpPr txBox="true"/>
          <p:nvPr/>
        </p:nvSpPr>
        <p:spPr>
          <a:xfrm rot="0">
            <a:off x="5147141" y="574419"/>
            <a:ext cx="7553289" cy="87313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How Blockhain Works?</a:t>
            </a:r>
          </a:p>
        </p:txBody>
      </p:sp>
      <p:sp>
        <p:nvSpPr>
          <p:cNvPr name="TextBox 28" id="28"/>
          <p:cNvSpPr txBox="true"/>
          <p:nvPr/>
        </p:nvSpPr>
        <p:spPr>
          <a:xfrm rot="0">
            <a:off x="702070" y="4813154"/>
            <a:ext cx="3108168" cy="602110"/>
          </a:xfrm>
          <a:prstGeom prst="rect">
            <a:avLst/>
          </a:prstGeom>
        </p:spPr>
        <p:txBody>
          <a:bodyPr anchor="t" rtlCol="false" tIns="0" lIns="0" bIns="0" rIns="0">
            <a:spAutoFit/>
          </a:bodyPr>
          <a:lstStyle/>
          <a:p>
            <a:pPr algn="ctr">
              <a:lnSpc>
                <a:spcPts val="1478"/>
              </a:lnSpc>
            </a:pPr>
            <a:r>
              <a:rPr lang="en-US" sz="2957">
                <a:solidFill>
                  <a:srgbClr val="FFFFFF"/>
                </a:solidFill>
                <a:latin typeface="Open Sans"/>
              </a:rPr>
              <a:t>Transaction </a:t>
            </a:r>
          </a:p>
          <a:p>
            <a:pPr algn="ctr">
              <a:lnSpc>
                <a:spcPts val="4140"/>
              </a:lnSpc>
            </a:pPr>
            <a:r>
              <a:rPr lang="en-US" sz="2957">
                <a:solidFill>
                  <a:srgbClr val="FFFFFF"/>
                </a:solidFill>
                <a:latin typeface="Open Sans"/>
              </a:rPr>
              <a:t>request by holder</a:t>
            </a:r>
          </a:p>
        </p:txBody>
      </p:sp>
      <p:sp>
        <p:nvSpPr>
          <p:cNvPr name="TextBox 29" id="29"/>
          <p:cNvSpPr txBox="true"/>
          <p:nvPr/>
        </p:nvSpPr>
        <p:spPr>
          <a:xfrm rot="0">
            <a:off x="6797545" y="4819650"/>
            <a:ext cx="2747069" cy="758399"/>
          </a:xfrm>
          <a:prstGeom prst="rect">
            <a:avLst/>
          </a:prstGeom>
        </p:spPr>
        <p:txBody>
          <a:bodyPr anchor="t" rtlCol="false" tIns="0" lIns="0" bIns="0" rIns="0">
            <a:spAutoFit/>
          </a:bodyPr>
          <a:lstStyle/>
          <a:p>
            <a:pPr algn="ctr">
              <a:lnSpc>
                <a:spcPts val="2957"/>
              </a:lnSpc>
            </a:pPr>
            <a:r>
              <a:rPr lang="en-US" sz="2957">
                <a:solidFill>
                  <a:srgbClr val="FFFFFF"/>
                </a:solidFill>
                <a:latin typeface="Open Sans"/>
              </a:rPr>
              <a:t>Encypted Block </a:t>
            </a:r>
          </a:p>
          <a:p>
            <a:pPr algn="ctr">
              <a:lnSpc>
                <a:spcPts val="2957"/>
              </a:lnSpc>
            </a:pPr>
            <a:r>
              <a:rPr lang="en-US" sz="2957">
                <a:solidFill>
                  <a:srgbClr val="FFFFFF"/>
                </a:solidFill>
                <a:latin typeface="Open Sans"/>
              </a:rPr>
              <a:t>is generated</a:t>
            </a:r>
          </a:p>
        </p:txBody>
      </p:sp>
      <p:sp>
        <p:nvSpPr>
          <p:cNvPr name="TextBox 30" id="30"/>
          <p:cNvSpPr txBox="true"/>
          <p:nvPr/>
        </p:nvSpPr>
        <p:spPr>
          <a:xfrm rot="0">
            <a:off x="7546339" y="3234980"/>
            <a:ext cx="1249479" cy="832458"/>
          </a:xfrm>
          <a:prstGeom prst="rect">
            <a:avLst/>
          </a:prstGeom>
        </p:spPr>
        <p:txBody>
          <a:bodyPr anchor="t" rtlCol="false" tIns="0" lIns="0" bIns="0" rIns="0">
            <a:spAutoFit/>
          </a:bodyPr>
          <a:lstStyle/>
          <a:p>
            <a:pPr algn="ctr">
              <a:lnSpc>
                <a:spcPts val="4021"/>
              </a:lnSpc>
            </a:pPr>
            <a:r>
              <a:rPr lang="en-US" sz="2872">
                <a:solidFill>
                  <a:srgbClr val="FFFFFF"/>
                </a:solidFill>
                <a:latin typeface="Open Sans Light"/>
              </a:rPr>
              <a:t>001001</a:t>
            </a:r>
          </a:p>
          <a:p>
            <a:pPr algn="ctr">
              <a:lnSpc>
                <a:spcPts val="1436"/>
              </a:lnSpc>
            </a:pPr>
            <a:r>
              <a:rPr lang="en-US" sz="2872">
                <a:solidFill>
                  <a:srgbClr val="FFFFFF"/>
                </a:solidFill>
                <a:latin typeface="Open Sans Light"/>
              </a:rPr>
              <a:t>001010</a:t>
            </a:r>
          </a:p>
        </p:txBody>
      </p:sp>
      <p:sp>
        <p:nvSpPr>
          <p:cNvPr name="TextBox 31" id="31"/>
          <p:cNvSpPr txBox="true"/>
          <p:nvPr/>
        </p:nvSpPr>
        <p:spPr>
          <a:xfrm rot="0">
            <a:off x="11912260" y="5186664"/>
            <a:ext cx="5662647" cy="758399"/>
          </a:xfrm>
          <a:prstGeom prst="rect">
            <a:avLst/>
          </a:prstGeom>
        </p:spPr>
        <p:txBody>
          <a:bodyPr anchor="t" rtlCol="false" tIns="0" lIns="0" bIns="0" rIns="0">
            <a:spAutoFit/>
          </a:bodyPr>
          <a:lstStyle/>
          <a:p>
            <a:pPr algn="ctr">
              <a:lnSpc>
                <a:spcPts val="2957"/>
              </a:lnSpc>
            </a:pPr>
            <a:r>
              <a:rPr lang="en-US" sz="2957">
                <a:solidFill>
                  <a:srgbClr val="FFFFFF"/>
                </a:solidFill>
                <a:latin typeface="Open Sans"/>
              </a:rPr>
              <a:t>Mining: Nodes/Miners decrypt &amp;</a:t>
            </a:r>
          </a:p>
          <a:p>
            <a:pPr algn="ctr">
              <a:lnSpc>
                <a:spcPts val="2957"/>
              </a:lnSpc>
            </a:pPr>
            <a:r>
              <a:rPr lang="en-US" sz="2957">
                <a:solidFill>
                  <a:srgbClr val="FFFFFF"/>
                </a:solidFill>
                <a:latin typeface="Open Sans"/>
              </a:rPr>
              <a:t>validate the transaction. </a:t>
            </a:r>
          </a:p>
        </p:txBody>
      </p:sp>
      <p:sp>
        <p:nvSpPr>
          <p:cNvPr name="TextBox 32" id="32"/>
          <p:cNvSpPr txBox="true"/>
          <p:nvPr/>
        </p:nvSpPr>
        <p:spPr>
          <a:xfrm rot="0">
            <a:off x="13354172" y="8919224"/>
            <a:ext cx="2573027" cy="758399"/>
          </a:xfrm>
          <a:prstGeom prst="rect">
            <a:avLst/>
          </a:prstGeom>
        </p:spPr>
        <p:txBody>
          <a:bodyPr anchor="t" rtlCol="false" tIns="0" lIns="0" bIns="0" rIns="0">
            <a:spAutoFit/>
          </a:bodyPr>
          <a:lstStyle/>
          <a:p>
            <a:pPr algn="ctr">
              <a:lnSpc>
                <a:spcPts val="2957"/>
              </a:lnSpc>
            </a:pPr>
            <a:r>
              <a:rPr lang="en-US" sz="2957">
                <a:solidFill>
                  <a:srgbClr val="FFFFFF"/>
                </a:solidFill>
                <a:latin typeface="Open Sans"/>
              </a:rPr>
              <a:t>Nodes /Miners</a:t>
            </a:r>
          </a:p>
          <a:p>
            <a:pPr algn="ctr">
              <a:lnSpc>
                <a:spcPts val="2957"/>
              </a:lnSpc>
            </a:pPr>
            <a:r>
              <a:rPr lang="en-US" sz="2957">
                <a:solidFill>
                  <a:srgbClr val="FFFFFF"/>
                </a:solidFill>
                <a:latin typeface="Open Sans"/>
              </a:rPr>
              <a:t>get rewards</a:t>
            </a:r>
          </a:p>
        </p:txBody>
      </p:sp>
      <p:sp>
        <p:nvSpPr>
          <p:cNvPr name="TextBox 33" id="33"/>
          <p:cNvSpPr txBox="true"/>
          <p:nvPr/>
        </p:nvSpPr>
        <p:spPr>
          <a:xfrm rot="0">
            <a:off x="7623640" y="7397762"/>
            <a:ext cx="1094878" cy="736526"/>
          </a:xfrm>
          <a:prstGeom prst="rect">
            <a:avLst/>
          </a:prstGeom>
        </p:spPr>
        <p:txBody>
          <a:bodyPr anchor="t" rtlCol="false" tIns="0" lIns="0" bIns="0" rIns="0">
            <a:spAutoFit/>
          </a:bodyPr>
          <a:lstStyle/>
          <a:p>
            <a:pPr algn="ctr">
              <a:lnSpc>
                <a:spcPts val="3524"/>
              </a:lnSpc>
            </a:pPr>
            <a:r>
              <a:rPr lang="en-US" sz="2517">
                <a:solidFill>
                  <a:srgbClr val="FFFFFF"/>
                </a:solidFill>
                <a:latin typeface="Open Sans Light"/>
              </a:rPr>
              <a:t>001001</a:t>
            </a:r>
          </a:p>
          <a:p>
            <a:pPr algn="ctr">
              <a:lnSpc>
                <a:spcPts val="1258"/>
              </a:lnSpc>
            </a:pPr>
            <a:r>
              <a:rPr lang="en-US" sz="2517">
                <a:solidFill>
                  <a:srgbClr val="FFFFFF"/>
                </a:solidFill>
                <a:latin typeface="Open Sans Light"/>
              </a:rPr>
              <a:t>001010</a:t>
            </a:r>
          </a:p>
        </p:txBody>
      </p:sp>
      <p:sp>
        <p:nvSpPr>
          <p:cNvPr name="TextBox 34" id="34"/>
          <p:cNvSpPr txBox="true"/>
          <p:nvPr/>
        </p:nvSpPr>
        <p:spPr>
          <a:xfrm rot="0">
            <a:off x="6355304" y="8919224"/>
            <a:ext cx="3631551" cy="758399"/>
          </a:xfrm>
          <a:prstGeom prst="rect">
            <a:avLst/>
          </a:prstGeom>
        </p:spPr>
        <p:txBody>
          <a:bodyPr anchor="t" rtlCol="false" tIns="0" lIns="0" bIns="0" rIns="0">
            <a:spAutoFit/>
          </a:bodyPr>
          <a:lstStyle/>
          <a:p>
            <a:pPr algn="ctr">
              <a:lnSpc>
                <a:spcPts val="2957"/>
              </a:lnSpc>
            </a:pPr>
            <a:r>
              <a:rPr lang="en-US" sz="2957">
                <a:solidFill>
                  <a:srgbClr val="FFFFFF"/>
                </a:solidFill>
                <a:latin typeface="Open Sans"/>
              </a:rPr>
              <a:t>Transaction is added</a:t>
            </a:r>
          </a:p>
          <a:p>
            <a:pPr algn="ctr">
              <a:lnSpc>
                <a:spcPts val="2957"/>
              </a:lnSpc>
            </a:pPr>
            <a:r>
              <a:rPr lang="en-US" sz="2957">
                <a:solidFill>
                  <a:srgbClr val="FFFFFF"/>
                </a:solidFill>
                <a:latin typeface="Open Sans"/>
              </a:rPr>
              <a:t>to the blockchain</a:t>
            </a:r>
          </a:p>
        </p:txBody>
      </p:sp>
      <p:sp>
        <p:nvSpPr>
          <p:cNvPr name="TextBox 35" id="35"/>
          <p:cNvSpPr txBox="true"/>
          <p:nvPr/>
        </p:nvSpPr>
        <p:spPr>
          <a:xfrm rot="0">
            <a:off x="702070" y="8919224"/>
            <a:ext cx="2848363" cy="758399"/>
          </a:xfrm>
          <a:prstGeom prst="rect">
            <a:avLst/>
          </a:prstGeom>
        </p:spPr>
        <p:txBody>
          <a:bodyPr anchor="t" rtlCol="false" tIns="0" lIns="0" bIns="0" rIns="0">
            <a:spAutoFit/>
          </a:bodyPr>
          <a:lstStyle/>
          <a:p>
            <a:pPr algn="ctr">
              <a:lnSpc>
                <a:spcPts val="2957"/>
              </a:lnSpc>
            </a:pPr>
            <a:r>
              <a:rPr lang="en-US" sz="2957">
                <a:solidFill>
                  <a:srgbClr val="FFFFFF"/>
                </a:solidFill>
                <a:latin typeface="Open Sans"/>
              </a:rPr>
              <a:t>Person receives </a:t>
            </a:r>
          </a:p>
          <a:p>
            <a:pPr algn="ctr">
              <a:lnSpc>
                <a:spcPts val="2957"/>
              </a:lnSpc>
            </a:pPr>
            <a:r>
              <a:rPr lang="en-US" sz="2957">
                <a:solidFill>
                  <a:srgbClr val="FFFFFF"/>
                </a:solidFill>
                <a:latin typeface="Open Sans"/>
              </a:rPr>
              <a:t>the Coins</a:t>
            </a:r>
          </a:p>
        </p:txBody>
      </p:sp>
      <p:pic>
        <p:nvPicPr>
          <p:cNvPr name="Picture 36" id="36"/>
          <p:cNvPicPr>
            <a:picLocks noChangeAspect="true"/>
          </p:cNvPicPr>
          <p:nvPr/>
        </p:nvPicPr>
        <p:blipFill>
          <a:blip r:embed="rId3"/>
          <a:srcRect l="0" t="0" r="0" b="0"/>
          <a:stretch>
            <a:fillRect/>
          </a:stretch>
        </p:blipFill>
        <p:spPr>
          <a:xfrm flipH="true" flipV="false" rot="0">
            <a:off x="3714207" y="7400248"/>
            <a:ext cx="2455275" cy="881992"/>
          </a:xfrm>
          <a:prstGeom prst="rect">
            <a:avLst/>
          </a:prstGeom>
        </p:spPr>
      </p:pic>
      <p:grpSp>
        <p:nvGrpSpPr>
          <p:cNvPr name="Group 37" id="37"/>
          <p:cNvGrpSpPr/>
          <p:nvPr/>
        </p:nvGrpSpPr>
        <p:grpSpPr>
          <a:xfrm rot="0">
            <a:off x="2200468" y="6612799"/>
            <a:ext cx="1513739" cy="1466083"/>
            <a:chOff x="0" y="0"/>
            <a:chExt cx="2018319" cy="1954777"/>
          </a:xfrm>
        </p:grpSpPr>
        <p:sp>
          <p:nvSpPr>
            <p:cNvPr name="Freeform 38" id="38"/>
            <p:cNvSpPr/>
            <p:nvPr/>
          </p:nvSpPr>
          <p:spPr>
            <a:xfrm flipH="false" flipV="false" rot="0">
              <a:off x="545139" y="540623"/>
              <a:ext cx="889733" cy="889733"/>
            </a:xfrm>
            <a:custGeom>
              <a:avLst/>
              <a:gdLst/>
              <a:ahLst/>
              <a:cxnLst/>
              <a:rect r="r" b="b" t="t" l="l"/>
              <a:pathLst>
                <a:path h="889733" w="889733">
                  <a:moveTo>
                    <a:pt x="0" y="0"/>
                  </a:moveTo>
                  <a:lnTo>
                    <a:pt x="889733" y="0"/>
                  </a:lnTo>
                  <a:lnTo>
                    <a:pt x="889733" y="889733"/>
                  </a:lnTo>
                  <a:lnTo>
                    <a:pt x="0" y="889733"/>
                  </a:lnTo>
                  <a:lnTo>
                    <a:pt x="0" y="0"/>
                  </a:lnTo>
                  <a:close/>
                </a:path>
              </a:pathLst>
            </a:custGeom>
            <a:blipFill>
              <a:blip r:embed="rId16"/>
              <a:stretch>
                <a:fillRect l="0" t="0" r="0" b="0"/>
              </a:stretch>
            </a:blipFill>
          </p:spPr>
        </p:sp>
        <p:sp>
          <p:nvSpPr>
            <p:cNvPr name="Freeform 39" id="39"/>
            <p:cNvSpPr/>
            <p:nvPr/>
          </p:nvSpPr>
          <p:spPr>
            <a:xfrm flipH="false" flipV="false" rot="0">
              <a:off x="1191375" y="1364297"/>
              <a:ext cx="590480" cy="590480"/>
            </a:xfrm>
            <a:custGeom>
              <a:avLst/>
              <a:gdLst/>
              <a:ahLst/>
              <a:cxnLst/>
              <a:rect r="r" b="b" t="t" l="l"/>
              <a:pathLst>
                <a:path h="590480" w="590480">
                  <a:moveTo>
                    <a:pt x="0" y="0"/>
                  </a:moveTo>
                  <a:lnTo>
                    <a:pt x="590480" y="0"/>
                  </a:lnTo>
                  <a:lnTo>
                    <a:pt x="590480" y="590480"/>
                  </a:lnTo>
                  <a:lnTo>
                    <a:pt x="0" y="590480"/>
                  </a:lnTo>
                  <a:lnTo>
                    <a:pt x="0" y="0"/>
                  </a:lnTo>
                  <a:close/>
                </a:path>
              </a:pathLst>
            </a:custGeom>
            <a:blipFill>
              <a:blip r:embed="rId17"/>
              <a:stretch>
                <a:fillRect l="0" t="0" r="0" b="0"/>
              </a:stretch>
            </a:blipFill>
          </p:spPr>
        </p:sp>
        <p:sp>
          <p:nvSpPr>
            <p:cNvPr name="Freeform 40" id="40"/>
            <p:cNvSpPr/>
            <p:nvPr/>
          </p:nvSpPr>
          <p:spPr>
            <a:xfrm flipH="false" flipV="false" rot="0">
              <a:off x="526396" y="0"/>
              <a:ext cx="442018" cy="409067"/>
            </a:xfrm>
            <a:custGeom>
              <a:avLst/>
              <a:gdLst/>
              <a:ahLst/>
              <a:cxnLst/>
              <a:rect r="r" b="b" t="t" l="l"/>
              <a:pathLst>
                <a:path h="409067" w="442018">
                  <a:moveTo>
                    <a:pt x="0" y="0"/>
                  </a:moveTo>
                  <a:lnTo>
                    <a:pt x="442018" y="0"/>
                  </a:lnTo>
                  <a:lnTo>
                    <a:pt x="442018" y="409067"/>
                  </a:lnTo>
                  <a:lnTo>
                    <a:pt x="0" y="4090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1" id="41"/>
            <p:cNvSpPr/>
            <p:nvPr/>
          </p:nvSpPr>
          <p:spPr>
            <a:xfrm flipH="false" flipV="false" rot="0">
              <a:off x="1486615" y="627163"/>
              <a:ext cx="531703" cy="531703"/>
            </a:xfrm>
            <a:custGeom>
              <a:avLst/>
              <a:gdLst/>
              <a:ahLst/>
              <a:cxnLst/>
              <a:rect r="r" b="b" t="t" l="l"/>
              <a:pathLst>
                <a:path h="531703" w="531703">
                  <a:moveTo>
                    <a:pt x="0" y="0"/>
                  </a:moveTo>
                  <a:lnTo>
                    <a:pt x="531704" y="0"/>
                  </a:lnTo>
                  <a:lnTo>
                    <a:pt x="531704" y="531704"/>
                  </a:lnTo>
                  <a:lnTo>
                    <a:pt x="0" y="53170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42" id="42"/>
            <p:cNvSpPr/>
            <p:nvPr/>
          </p:nvSpPr>
          <p:spPr>
            <a:xfrm flipH="false" flipV="false" rot="0">
              <a:off x="0" y="457980"/>
              <a:ext cx="484130" cy="484130"/>
            </a:xfrm>
            <a:custGeom>
              <a:avLst/>
              <a:gdLst/>
              <a:ahLst/>
              <a:cxnLst/>
              <a:rect r="r" b="b" t="t" l="l"/>
              <a:pathLst>
                <a:path h="484130" w="484130">
                  <a:moveTo>
                    <a:pt x="0" y="0"/>
                  </a:moveTo>
                  <a:lnTo>
                    <a:pt x="484130" y="0"/>
                  </a:lnTo>
                  <a:lnTo>
                    <a:pt x="484130" y="484130"/>
                  </a:lnTo>
                  <a:lnTo>
                    <a:pt x="0" y="484130"/>
                  </a:lnTo>
                  <a:lnTo>
                    <a:pt x="0" y="0"/>
                  </a:lnTo>
                  <a:close/>
                </a:path>
              </a:pathLst>
            </a:custGeom>
            <a:blipFill>
              <a:blip r:embed="rId22"/>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351923" y="3261772"/>
            <a:ext cx="3245975" cy="3650892"/>
          </a:xfrm>
          <a:custGeom>
            <a:avLst/>
            <a:gdLst/>
            <a:ahLst/>
            <a:cxnLst/>
            <a:rect r="r" b="b" t="t" l="l"/>
            <a:pathLst>
              <a:path h="3650892" w="3245975">
                <a:moveTo>
                  <a:pt x="0" y="0"/>
                </a:moveTo>
                <a:lnTo>
                  <a:pt x="3245976" y="0"/>
                </a:lnTo>
                <a:lnTo>
                  <a:pt x="3245976"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93274" y="3261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0573" y="2499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155118" y="3368332"/>
            <a:ext cx="956886" cy="956886"/>
          </a:xfrm>
          <a:custGeom>
            <a:avLst/>
            <a:gdLst/>
            <a:ahLst/>
            <a:cxnLst/>
            <a:rect r="r" b="b" t="t" l="l"/>
            <a:pathLst>
              <a:path h="956886" w="956886">
                <a:moveTo>
                  <a:pt x="0" y="0"/>
                </a:moveTo>
                <a:lnTo>
                  <a:pt x="956886" y="0"/>
                </a:lnTo>
                <a:lnTo>
                  <a:pt x="956886" y="956886"/>
                </a:lnTo>
                <a:lnTo>
                  <a:pt x="0" y="956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456887" y="4051170"/>
            <a:ext cx="1036049" cy="1036049"/>
          </a:xfrm>
          <a:custGeom>
            <a:avLst/>
            <a:gdLst/>
            <a:ahLst/>
            <a:cxnLst/>
            <a:rect r="r" b="b" t="t" l="l"/>
            <a:pathLst>
              <a:path h="1036049" w="1036049">
                <a:moveTo>
                  <a:pt x="0" y="0"/>
                </a:moveTo>
                <a:lnTo>
                  <a:pt x="1036048" y="0"/>
                </a:lnTo>
                <a:lnTo>
                  <a:pt x="1036048" y="1036048"/>
                </a:lnTo>
                <a:lnTo>
                  <a:pt x="0" y="1036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031452" y="2499772"/>
            <a:ext cx="3245975" cy="3650892"/>
          </a:xfrm>
          <a:custGeom>
            <a:avLst/>
            <a:gdLst/>
            <a:ahLst/>
            <a:cxnLst/>
            <a:rect r="r" b="b" t="t" l="l"/>
            <a:pathLst>
              <a:path h="3650892" w="3245975">
                <a:moveTo>
                  <a:pt x="0" y="0"/>
                </a:moveTo>
                <a:lnTo>
                  <a:pt x="3245975" y="0"/>
                </a:lnTo>
                <a:lnTo>
                  <a:pt x="3245975" y="3650892"/>
                </a:lnTo>
                <a:lnTo>
                  <a:pt x="0" y="365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845799" y="3944896"/>
            <a:ext cx="942635" cy="1116475"/>
          </a:xfrm>
          <a:custGeom>
            <a:avLst/>
            <a:gdLst/>
            <a:ahLst/>
            <a:cxnLst/>
            <a:rect r="r" b="b" t="t" l="l"/>
            <a:pathLst>
              <a:path h="1116475" w="942635">
                <a:moveTo>
                  <a:pt x="0" y="0"/>
                </a:moveTo>
                <a:lnTo>
                  <a:pt x="942634" y="0"/>
                </a:lnTo>
                <a:lnTo>
                  <a:pt x="942634" y="1116475"/>
                </a:lnTo>
                <a:lnTo>
                  <a:pt x="0" y="11164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237630" y="3191687"/>
            <a:ext cx="833618" cy="1107684"/>
          </a:xfrm>
          <a:custGeom>
            <a:avLst/>
            <a:gdLst/>
            <a:ahLst/>
            <a:cxnLst/>
            <a:rect r="r" b="b" t="t" l="l"/>
            <a:pathLst>
              <a:path h="1107684" w="833618">
                <a:moveTo>
                  <a:pt x="0" y="0"/>
                </a:moveTo>
                <a:lnTo>
                  <a:pt x="833618" y="0"/>
                </a:lnTo>
                <a:lnTo>
                  <a:pt x="833618" y="1107684"/>
                </a:lnTo>
                <a:lnTo>
                  <a:pt x="0" y="11076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4571612" y="4024328"/>
            <a:ext cx="601779" cy="601779"/>
          </a:xfrm>
          <a:custGeom>
            <a:avLst/>
            <a:gdLst/>
            <a:ahLst/>
            <a:cxnLst/>
            <a:rect r="r" b="b" t="t" l="l"/>
            <a:pathLst>
              <a:path h="601779" w="601779">
                <a:moveTo>
                  <a:pt x="0" y="0"/>
                </a:moveTo>
                <a:lnTo>
                  <a:pt x="601779" y="0"/>
                </a:lnTo>
                <a:lnTo>
                  <a:pt x="601779" y="601780"/>
                </a:lnTo>
                <a:lnTo>
                  <a:pt x="0" y="6017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463288" y="839639"/>
            <a:ext cx="9622342" cy="873135"/>
          </a:xfrm>
          <a:prstGeom prst="rect">
            <a:avLst/>
          </a:prstGeom>
        </p:spPr>
        <p:txBody>
          <a:bodyPr anchor="t" rtlCol="false" tIns="0" lIns="0" bIns="0" rIns="0">
            <a:spAutoFit/>
          </a:bodyPr>
          <a:lstStyle/>
          <a:p>
            <a:pPr algn="ctr">
              <a:lnSpc>
                <a:spcPts val="7058"/>
              </a:lnSpc>
            </a:pPr>
            <a:r>
              <a:rPr lang="en-US" sz="5041">
                <a:solidFill>
                  <a:srgbClr val="FF66C4"/>
                </a:solidFill>
                <a:latin typeface="Open Sans Extra Bold"/>
              </a:rPr>
              <a:t>Why Blockhain is neccessity?</a:t>
            </a:r>
          </a:p>
        </p:txBody>
      </p:sp>
      <p:sp>
        <p:nvSpPr>
          <p:cNvPr name="TextBox 12" id="12"/>
          <p:cNvSpPr txBox="true"/>
          <p:nvPr/>
        </p:nvSpPr>
        <p:spPr>
          <a:xfrm rot="0">
            <a:off x="1367480" y="4391893"/>
            <a:ext cx="2532162" cy="89852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No central</a:t>
            </a:r>
          </a:p>
          <a:p>
            <a:pPr algn="ctr">
              <a:lnSpc>
                <a:spcPts val="3500"/>
              </a:lnSpc>
            </a:pPr>
            <a:r>
              <a:rPr lang="en-US" sz="3500">
                <a:solidFill>
                  <a:srgbClr val="FFFFFF"/>
                </a:solidFill>
                <a:latin typeface="Open Sans Extra Bold"/>
              </a:rPr>
              <a:t>Authourity</a:t>
            </a:r>
          </a:p>
        </p:txBody>
      </p:sp>
      <p:sp>
        <p:nvSpPr>
          <p:cNvPr name="TextBox 13" id="13"/>
          <p:cNvSpPr txBox="true"/>
          <p:nvPr/>
        </p:nvSpPr>
        <p:spPr>
          <a:xfrm rot="0">
            <a:off x="5555165" y="5153893"/>
            <a:ext cx="2839492" cy="89852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Complete</a:t>
            </a:r>
          </a:p>
          <a:p>
            <a:pPr algn="ctr">
              <a:lnSpc>
                <a:spcPts val="3500"/>
              </a:lnSpc>
            </a:pPr>
            <a:r>
              <a:rPr lang="en-US" sz="3500">
                <a:solidFill>
                  <a:srgbClr val="FFFFFF"/>
                </a:solidFill>
                <a:latin typeface="Open Sans Extra Bold"/>
              </a:rPr>
              <a:t>Transparecy</a:t>
            </a:r>
          </a:p>
        </p:txBody>
      </p:sp>
      <p:sp>
        <p:nvSpPr>
          <p:cNvPr name="Freeform 14" id="14"/>
          <p:cNvSpPr/>
          <p:nvPr/>
        </p:nvSpPr>
        <p:spPr>
          <a:xfrm flipH="false" flipV="false" rot="0">
            <a:off x="-728100" y="5184430"/>
            <a:ext cx="19882427" cy="5102570"/>
          </a:xfrm>
          <a:custGeom>
            <a:avLst/>
            <a:gdLst/>
            <a:ahLst/>
            <a:cxnLst/>
            <a:rect r="r" b="b" t="t" l="l"/>
            <a:pathLst>
              <a:path h="5102570" w="19882427">
                <a:moveTo>
                  <a:pt x="0" y="0"/>
                </a:moveTo>
                <a:lnTo>
                  <a:pt x="19882426" y="0"/>
                </a:lnTo>
                <a:lnTo>
                  <a:pt x="19882426" y="5102570"/>
                </a:lnTo>
                <a:lnTo>
                  <a:pt x="0" y="510257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5" id="15"/>
          <p:cNvSpPr txBox="true"/>
          <p:nvPr/>
        </p:nvSpPr>
        <p:spPr>
          <a:xfrm rot="0">
            <a:off x="9832034" y="5153893"/>
            <a:ext cx="2966145" cy="89852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Immutable</a:t>
            </a:r>
          </a:p>
          <a:p>
            <a:pPr algn="ctr">
              <a:lnSpc>
                <a:spcPts val="3500"/>
              </a:lnSpc>
            </a:pPr>
            <a:r>
              <a:rPr lang="en-US" sz="3500">
                <a:solidFill>
                  <a:srgbClr val="FFFFFF"/>
                </a:solidFill>
                <a:latin typeface="Open Sans Extra Bold"/>
              </a:rPr>
              <a:t>Transactions</a:t>
            </a:r>
          </a:p>
        </p:txBody>
      </p:sp>
      <p:sp>
        <p:nvSpPr>
          <p:cNvPr name="TextBox 16" id="16"/>
          <p:cNvSpPr txBox="true"/>
          <p:nvPr/>
        </p:nvSpPr>
        <p:spPr>
          <a:xfrm rot="0">
            <a:off x="14375892" y="4391893"/>
            <a:ext cx="2554784" cy="898525"/>
          </a:xfrm>
          <a:prstGeom prst="rect">
            <a:avLst/>
          </a:prstGeom>
        </p:spPr>
        <p:txBody>
          <a:bodyPr anchor="t" rtlCol="false" tIns="0" lIns="0" bIns="0" rIns="0">
            <a:spAutoFit/>
          </a:bodyPr>
          <a:lstStyle/>
          <a:p>
            <a:pPr algn="ctr">
              <a:lnSpc>
                <a:spcPts val="3500"/>
              </a:lnSpc>
            </a:pPr>
            <a:r>
              <a:rPr lang="en-US" sz="3500">
                <a:solidFill>
                  <a:srgbClr val="FFFFFF"/>
                </a:solidFill>
                <a:latin typeface="Open Sans Extra Bold"/>
              </a:rPr>
              <a:t>No one can</a:t>
            </a:r>
          </a:p>
          <a:p>
            <a:pPr algn="ctr">
              <a:lnSpc>
                <a:spcPts val="3500"/>
              </a:lnSpc>
            </a:pPr>
            <a:r>
              <a:rPr lang="en-US" sz="3500">
                <a:solidFill>
                  <a:srgbClr val="FFFFFF"/>
                </a:solidFill>
                <a:latin typeface="Open Sans Extra Bold"/>
              </a:rPr>
              <a:t>Hack</a:t>
            </a:r>
          </a:p>
        </p:txBody>
      </p:sp>
      <p:sp>
        <p:nvSpPr>
          <p:cNvPr name="Freeform 17" id="17"/>
          <p:cNvSpPr/>
          <p:nvPr/>
        </p:nvSpPr>
        <p:spPr>
          <a:xfrm flipH="false" flipV="false" rot="0">
            <a:off x="8912224" y="4786328"/>
            <a:ext cx="601779" cy="601779"/>
          </a:xfrm>
          <a:custGeom>
            <a:avLst/>
            <a:gdLst/>
            <a:ahLst/>
            <a:cxnLst/>
            <a:rect r="r" b="b" t="t" l="l"/>
            <a:pathLst>
              <a:path h="601779" w="601779">
                <a:moveTo>
                  <a:pt x="0" y="0"/>
                </a:moveTo>
                <a:lnTo>
                  <a:pt x="601779" y="0"/>
                </a:lnTo>
                <a:lnTo>
                  <a:pt x="601779" y="601780"/>
                </a:lnTo>
                <a:lnTo>
                  <a:pt x="0" y="6017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13253574" y="4024328"/>
            <a:ext cx="601779" cy="601779"/>
          </a:xfrm>
          <a:custGeom>
            <a:avLst/>
            <a:gdLst/>
            <a:ahLst/>
            <a:cxnLst/>
            <a:rect r="r" b="b" t="t" l="l"/>
            <a:pathLst>
              <a:path h="601779" w="601779">
                <a:moveTo>
                  <a:pt x="0" y="0"/>
                </a:moveTo>
                <a:lnTo>
                  <a:pt x="601779" y="0"/>
                </a:lnTo>
                <a:lnTo>
                  <a:pt x="601779" y="601780"/>
                </a:lnTo>
                <a:lnTo>
                  <a:pt x="0" y="6017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DAFHrvjsQJQ</dc:identifier>
  <dcterms:modified xsi:type="dcterms:W3CDTF">2011-08-01T06:04:30Z</dcterms:modified>
  <cp:revision>1</cp:revision>
  <dc:title>MartianVerse</dc:title>
</cp:coreProperties>
</file>